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25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2B"/>
    <a:srgbClr val="DFF6F9"/>
    <a:srgbClr val="D7ECF5"/>
    <a:srgbClr val="BFE0EF"/>
    <a:srgbClr val="CCFFFF"/>
    <a:srgbClr val="F99E0B"/>
    <a:srgbClr val="DDA40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80807" autoAdjust="0"/>
  </p:normalViewPr>
  <p:slideViewPr>
    <p:cSldViewPr>
      <p:cViewPr varScale="1">
        <p:scale>
          <a:sx n="77" d="100"/>
          <a:sy n="77" d="100"/>
        </p:scale>
        <p:origin x="14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5825416-AD49-407E-A90D-88809CB2269F}" type="datetimeFigureOut">
              <a:rPr lang="en-US" smtClean="0"/>
              <a:t>1/9/2017</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AA84698-A4F2-499E-A5D0-D7E07E51AAE1}" type="slidenum">
              <a:rPr lang="en-US" smtClean="0"/>
              <a:t>‹#›</a:t>
            </a:fld>
            <a:endParaRPr lang="en-US"/>
          </a:p>
        </p:txBody>
      </p:sp>
    </p:spTree>
    <p:extLst>
      <p:ext uri="{BB962C8B-B14F-4D97-AF65-F5344CB8AC3E}">
        <p14:creationId xmlns:p14="http://schemas.microsoft.com/office/powerpoint/2010/main" val="403130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751BA709-1289-4E8C-A111-21C4F8AE44D9}" type="datetimeFigureOut">
              <a:rPr lang="en-US" smtClean="0"/>
              <a:t>1/9/2017</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C558FBC8-68AC-4537-9557-BDADA77036B2}" type="slidenum">
              <a:rPr lang="en-US" smtClean="0"/>
              <a:t>‹#›</a:t>
            </a:fld>
            <a:endParaRPr lang="en-US"/>
          </a:p>
        </p:txBody>
      </p:sp>
    </p:spTree>
    <p:extLst>
      <p:ext uri="{BB962C8B-B14F-4D97-AF65-F5344CB8AC3E}">
        <p14:creationId xmlns:p14="http://schemas.microsoft.com/office/powerpoint/2010/main" val="347302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63759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There have been notable improvements in survival</a:t>
            </a:r>
            <a:r>
              <a:rPr lang="en-US" baseline="0" dirty="0">
                <a:latin typeface="Arial" pitchFamily="34" charset="0"/>
                <a:ea typeface="ＭＳ Ｐゴシック" pitchFamily="34" charset="-128"/>
                <a:cs typeface="Times New Roman" pitchFamily="18" charset="0"/>
              </a:rPr>
              <a:t> rates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due to improvements in treatment,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63% in the most recent time period.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10</a:t>
            </a:fld>
            <a:endParaRPr lang="en-US"/>
          </a:p>
        </p:txBody>
      </p:sp>
    </p:spTree>
    <p:extLst>
      <p:ext uri="{BB962C8B-B14F-4D97-AF65-F5344CB8AC3E}">
        <p14:creationId xmlns:p14="http://schemas.microsoft.com/office/powerpoint/2010/main" val="367375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survival have occurred for both whites and blacks, blacks</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have lower survival rates than whites for most cancer types. The largest differences are for cancers of the oral cavity and uterine</a:t>
            </a:r>
            <a:r>
              <a:rPr lang="en-US" baseline="0" dirty="0">
                <a:latin typeface="Arial" pitchFamily="34" charset="0"/>
                <a:ea typeface="ＭＳ Ｐゴシック" pitchFamily="34" charset="-128"/>
                <a:cs typeface="Times New Roman" pitchFamily="18" charset="0"/>
              </a:rPr>
              <a:t> corpus</a:t>
            </a:r>
            <a:r>
              <a:rPr lang="en-US" dirty="0">
                <a:latin typeface="Arial" pitchFamily="34" charset="0"/>
                <a:ea typeface="ＭＳ Ｐゴシック" pitchFamily="34" charset="-128"/>
                <a:cs typeface="Times New Roman" pitchFamily="18" charset="0"/>
              </a:rPr>
              <a:t>. Factors</a:t>
            </a:r>
            <a:r>
              <a:rPr lang="en-US" baseline="0" dirty="0">
                <a:latin typeface="Arial" pitchFamily="34" charset="0"/>
                <a:ea typeface="ＭＳ Ｐゴシック" pitchFamily="34" charset="-128"/>
                <a:cs typeface="Times New Roman" pitchFamily="18" charset="0"/>
              </a:rPr>
              <a:t> that contribute to racial disparities in survival include a later stage of diagnosis among blacks, as well as a lower likelihood of receiving high quality treatment</a:t>
            </a:r>
            <a:r>
              <a:rPr lang="en-US" dirty="0">
                <a:latin typeface="Arial" pitchFamily="34" charset="0"/>
                <a:ea typeface="ＭＳ Ｐゴシック" pitchFamily="34" charset="-128"/>
                <a:cs typeface="Times New Roman" pitchFamily="18" charset="0"/>
              </a:rPr>
              <a:t>. Additional factors include differences in tumor characteristics unrelated to early detection and differences in</a:t>
            </a:r>
            <a:r>
              <a:rPr lang="en-US" baseline="0" dirty="0">
                <a:latin typeface="Arial" pitchFamily="34" charset="0"/>
                <a:ea typeface="ＭＳ Ｐゴシック" pitchFamily="34" charset="-128"/>
                <a:cs typeface="Times New Roman" pitchFamily="18" charset="0"/>
              </a:rPr>
              <a:t> the prevalence of comorbidities (other health conditions)</a:t>
            </a:r>
            <a:r>
              <a:rPr lang="en-US"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11</a:t>
            </a:fld>
            <a:endParaRPr lang="en-US"/>
          </a:p>
        </p:txBody>
      </p:sp>
    </p:spTree>
    <p:extLst>
      <p:ext uri="{BB962C8B-B14F-4D97-AF65-F5344CB8AC3E}">
        <p14:creationId xmlns:p14="http://schemas.microsoft.com/office/powerpoint/2010/main" val="306712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Now we will turn our attention to cancer mortality. </a:t>
            </a:r>
            <a:r>
              <a:rPr lang="en-US" dirty="0">
                <a:latin typeface="Arial" pitchFamily="34" charset="0"/>
                <a:ea typeface="ＭＳ Ｐゴシック" pitchFamily="34" charset="-128"/>
              </a:rPr>
              <a:t>Lung cancer is by far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(27%), followed by colorectal (9%) and prostate (8%) 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(25%), breast (14%), and colorectal (8%) cancers are the leading causes of cancer death.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12</a:t>
            </a:fld>
            <a:endParaRPr lang="en-US"/>
          </a:p>
        </p:txBody>
      </p:sp>
    </p:spTree>
    <p:extLst>
      <p:ext uri="{BB962C8B-B14F-4D97-AF65-F5344CB8AC3E}">
        <p14:creationId xmlns:p14="http://schemas.microsoft.com/office/powerpoint/2010/main" val="365639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Cancer</a:t>
            </a:r>
            <a:r>
              <a:rPr lang="en-US" baseline="0" dirty="0">
                <a:latin typeface="Arial" pitchFamily="34" charset="0"/>
                <a:ea typeface="ＭＳ Ｐゴシック" pitchFamily="34" charset="-128"/>
                <a:cs typeface="Times New Roman" pitchFamily="18" charset="0"/>
              </a:rPr>
              <a:t> death rates have been declining in males and females since the early 1990s. From 1991 to 2014, the combined death rate dropped 25%. Over the past 10 years (2005 to 2014), the death rate for all cancers combined decreased by about 1.5% in both males and females.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13</a:t>
            </a:fld>
            <a:endParaRPr lang="en-US"/>
          </a:p>
        </p:txBody>
      </p:sp>
    </p:spTree>
    <p:extLst>
      <p:ext uri="{BB962C8B-B14F-4D97-AF65-F5344CB8AC3E}">
        <p14:creationId xmlns:p14="http://schemas.microsoft.com/office/powerpoint/2010/main" val="235219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Prior to 1990, most of the increase in the male cancer death rate was attributable to the rapid increase in lung cancer deaths due to the tobacco epidemic.  In the past decade, however, death rates for lung cancer, along with prostate cancer, have declined more rapidly (&gt;3% per year) than for any other cancer. The death rate for stomach cancer, which was the leading cause of cancer death among males early in the 20</a:t>
            </a:r>
            <a:r>
              <a:rPr lang="en-US" baseline="30000" dirty="0">
                <a:latin typeface="Arial" pitchFamily="34" charset="0"/>
                <a:ea typeface="ＭＳ Ｐゴシック" pitchFamily="34" charset="-128"/>
                <a:cs typeface="Times New Roman" pitchFamily="18" charset="0"/>
              </a:rPr>
              <a:t>th</a:t>
            </a:r>
            <a:r>
              <a:rPr lang="en-US" dirty="0">
                <a:latin typeface="Arial" pitchFamily="34" charset="0"/>
                <a:ea typeface="ＭＳ Ｐゴシック" pitchFamily="34" charset="-128"/>
                <a:cs typeface="Times New Roman" pitchFamily="18" charset="0"/>
              </a:rPr>
              <a:t> century, has decreased by more</a:t>
            </a:r>
            <a:r>
              <a:rPr lang="en-US" baseline="0" dirty="0">
                <a:latin typeface="Arial" pitchFamily="34" charset="0"/>
                <a:ea typeface="ＭＳ Ｐゴシック" pitchFamily="34" charset="-128"/>
                <a:cs typeface="Times New Roman" pitchFamily="18" charset="0"/>
              </a:rPr>
              <a:t> than </a:t>
            </a:r>
            <a:r>
              <a:rPr lang="en-US" dirty="0">
                <a:latin typeface="Arial" pitchFamily="34" charset="0"/>
                <a:ea typeface="ＭＳ Ｐゴシック" pitchFamily="34" charset="-128"/>
                <a:cs typeface="Times New Roman" pitchFamily="18" charset="0"/>
              </a:rPr>
              <a:t>90% since 1930. The</a:t>
            </a:r>
            <a:r>
              <a:rPr lang="en-US" baseline="0" dirty="0">
                <a:latin typeface="Arial" pitchFamily="34" charset="0"/>
                <a:ea typeface="ＭＳ Ｐゴシック" pitchFamily="34" charset="-128"/>
                <a:cs typeface="Times New Roman" pitchFamily="18" charset="0"/>
              </a:rPr>
              <a:t> d</a:t>
            </a:r>
            <a:r>
              <a:rPr lang="en-US" dirty="0">
                <a:latin typeface="Arial" pitchFamily="34" charset="0"/>
                <a:ea typeface="ＭＳ Ｐゴシック" pitchFamily="34" charset="-128"/>
                <a:cs typeface="Times New Roman" pitchFamily="18" charset="0"/>
              </a:rPr>
              <a:t>eath rate</a:t>
            </a:r>
            <a:r>
              <a:rPr lang="en-US" baseline="0" dirty="0">
                <a:latin typeface="Arial" pitchFamily="34" charset="0"/>
                <a:ea typeface="ＭＳ Ｐゴシック" pitchFamily="34" charset="-128"/>
                <a:cs typeface="Times New Roman" pitchFamily="18" charset="0"/>
              </a:rPr>
              <a:t> for </a:t>
            </a:r>
            <a:r>
              <a:rPr lang="en-US" dirty="0">
                <a:latin typeface="Arial" pitchFamily="34" charset="0"/>
                <a:ea typeface="ＭＳ Ｐゴシック" pitchFamily="34" charset="-128"/>
                <a:cs typeface="Times New Roman" pitchFamily="18" charset="0"/>
              </a:rPr>
              <a:t>colorectal cancer</a:t>
            </a:r>
            <a:r>
              <a:rPr lang="en-US" baseline="0" dirty="0">
                <a:latin typeface="Arial" pitchFamily="34" charset="0"/>
                <a:ea typeface="ＭＳ Ｐゴシック" pitchFamily="34" charset="-128"/>
                <a:cs typeface="Times New Roman" pitchFamily="18" charset="0"/>
              </a:rPr>
              <a:t> has</a:t>
            </a:r>
            <a:r>
              <a:rPr lang="en-US" dirty="0">
                <a:latin typeface="Arial" pitchFamily="34" charset="0"/>
                <a:ea typeface="ＭＳ Ｐゴシック" pitchFamily="34" charset="-128"/>
                <a:cs typeface="Times New Roman" pitchFamily="18" charset="0"/>
              </a:rPr>
              <a:t> been declining since the early</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1980s.</a:t>
            </a:r>
            <a:r>
              <a:rPr lang="en-US" dirty="0">
                <a:latin typeface="Arial" pitchFamily="34" charset="0"/>
                <a:ea typeface="ＭＳ Ｐゴシック" pitchFamily="34" charset="-128"/>
              </a:rPr>
              <a:t> In contrast to declining death rates for most cancers, </a:t>
            </a:r>
            <a:r>
              <a:rPr lang="en-US" baseline="0" dirty="0">
                <a:latin typeface="Arial" pitchFamily="34" charset="0"/>
                <a:ea typeface="ＭＳ Ｐゴシック" pitchFamily="34" charset="-128"/>
              </a:rPr>
              <a:t>liver cancer death rates increased by 3% per year from 2004 to 2013, and death rates for pancreatic cancer have also been increasing slightly.</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14</a:t>
            </a:fld>
            <a:endParaRPr lang="en-US"/>
          </a:p>
        </p:txBody>
      </p:sp>
    </p:spTree>
    <p:extLst>
      <p:ext uri="{BB962C8B-B14F-4D97-AF65-F5344CB8AC3E}">
        <p14:creationId xmlns:p14="http://schemas.microsoft.com/office/powerpoint/2010/main" val="77285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lung cancer death rate in females didn’t begin declining until the early 2000s because of the delay in smoking uptake and cessation in women compared to men. Breast cancer death rates changed little between 1930 and 1989, but decreased 38% from 1989</a:t>
            </a:r>
            <a:r>
              <a:rPr lang="en-US" baseline="0" dirty="0">
                <a:latin typeface="Arial" pitchFamily="34" charset="0"/>
                <a:ea typeface="ＭＳ Ｐゴシック" pitchFamily="34" charset="-128"/>
                <a:cs typeface="Times New Roman" pitchFamily="18" charset="0"/>
              </a:rPr>
              <a:t> to</a:t>
            </a:r>
            <a:r>
              <a:rPr lang="en-US" dirty="0">
                <a:latin typeface="Arial" pitchFamily="34" charset="0"/>
                <a:ea typeface="ＭＳ Ｐゴシック" pitchFamily="34" charset="-128"/>
                <a:cs typeface="Times New Roman" pitchFamily="18" charset="0"/>
              </a:rPr>
              <a:t> 2014.  As in</a:t>
            </a:r>
            <a:r>
              <a:rPr lang="en-US" baseline="0" dirty="0">
                <a:latin typeface="Arial" pitchFamily="34" charset="0"/>
                <a:ea typeface="ＭＳ Ｐゴシック" pitchFamily="34" charset="-128"/>
                <a:cs typeface="Times New Roman" pitchFamily="18" charset="0"/>
              </a:rPr>
              <a:t> males</a:t>
            </a:r>
            <a:r>
              <a:rPr lang="en-US" dirty="0">
                <a:latin typeface="Arial" pitchFamily="34" charset="0"/>
                <a:ea typeface="ＭＳ Ｐゴシック" pitchFamily="34" charset="-128"/>
                <a:cs typeface="Times New Roman" pitchFamily="18" charset="0"/>
              </a:rPr>
              <a:t>, the death rate for stomach cancer</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has decreased by more than 90%. Also </a:t>
            </a:r>
            <a:r>
              <a:rPr lang="en-US" dirty="0">
                <a:latin typeface="Arial" pitchFamily="34" charset="0"/>
                <a:ea typeface="ＭＳ Ｐゴシック" pitchFamily="34" charset="-128"/>
                <a:cs typeface="+mn-cs"/>
              </a:rPr>
              <a:t>s</a:t>
            </a:r>
            <a:r>
              <a:rPr lang="en-US" dirty="0">
                <a:latin typeface="Arial" pitchFamily="34" charset="0"/>
                <a:ea typeface="ＭＳ Ｐゴシック" pitchFamily="34" charset="-128"/>
              </a:rPr>
              <a:t>imilar</a:t>
            </a:r>
            <a:r>
              <a:rPr lang="en-US" baseline="0" dirty="0">
                <a:latin typeface="Arial" pitchFamily="34" charset="0"/>
                <a:ea typeface="ＭＳ Ｐゴシック" pitchFamily="34" charset="-128"/>
              </a:rPr>
              <a:t> to males, liver cancer death rates increased by about 2% per year from 2005 to 2014. </a:t>
            </a:r>
            <a:r>
              <a:rPr lang="en-US" baseline="0" dirty="0">
                <a:latin typeface="Arial" pitchFamily="34" charset="0"/>
                <a:ea typeface="ＭＳ Ｐゴシック" pitchFamily="34" charset="-128"/>
                <a:cs typeface="Times New Roman" pitchFamily="18" charset="0"/>
              </a:rPr>
              <a:t>In contrast to males, c</a:t>
            </a:r>
            <a:r>
              <a:rPr lang="en-US" dirty="0">
                <a:latin typeface="Arial" pitchFamily="34" charset="0"/>
                <a:ea typeface="ＭＳ Ｐゴシック" pitchFamily="34" charset="-128"/>
                <a:cs typeface="Times New Roman" pitchFamily="18" charset="0"/>
              </a:rPr>
              <a:t>olorectal cancer death rates in women have been decreasing since the late 1940s.</a:t>
            </a:r>
            <a:r>
              <a:rPr lang="en-US" dirty="0">
                <a:latin typeface="Arial" pitchFamily="34" charset="0"/>
                <a:ea typeface="ＭＳ Ｐゴシック" pitchFamily="34" charset="-128"/>
              </a:rPr>
              <a:t> </a:t>
            </a:r>
            <a:r>
              <a:rPr lang="en-US" baseline="0" dirty="0">
                <a:latin typeface="Arial" pitchFamily="34" charset="0"/>
                <a:ea typeface="ＭＳ Ｐゴシック" pitchFamily="34" charset="-128"/>
              </a:rPr>
              <a:t>Uterine corpus cancer death rates (shown in the inset) have been increasing since 2000.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15</a:t>
            </a:fld>
            <a:endParaRPr lang="en-US"/>
          </a:p>
        </p:txBody>
      </p:sp>
    </p:spTree>
    <p:extLst>
      <p:ext uri="{BB962C8B-B14F-4D97-AF65-F5344CB8AC3E}">
        <p14:creationId xmlns:p14="http://schemas.microsoft.com/office/powerpoint/2010/main" val="423809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death rates are higher among males than among females for every racial and ethnic group. Black males and females have the highest cancer mortality rates and</a:t>
            </a:r>
            <a:r>
              <a:rPr lang="en-US" baseline="0" dirty="0">
                <a:latin typeface="Arial" pitchFamily="34" charset="0"/>
                <a:ea typeface="ＭＳ Ｐゴシック" pitchFamily="34" charset="-128"/>
              </a:rPr>
              <a:t> A</a:t>
            </a:r>
            <a:r>
              <a:rPr lang="en-US" dirty="0">
                <a:latin typeface="Arial" pitchFamily="34" charset="0"/>
                <a:ea typeface="ＭＳ Ｐゴシック" pitchFamily="34" charset="-128"/>
              </a:rPr>
              <a:t>sian</a:t>
            </a:r>
            <a:r>
              <a:rPr lang="en-US" baseline="0" dirty="0">
                <a:latin typeface="Arial" pitchFamily="34" charset="0"/>
                <a:ea typeface="ＭＳ Ｐゴシック" pitchFamily="34" charset="-128"/>
              </a:rPr>
              <a:t>/</a:t>
            </a:r>
            <a:r>
              <a:rPr lang="en-US" dirty="0">
                <a:latin typeface="Arial" pitchFamily="34" charset="0"/>
                <a:ea typeface="ＭＳ Ｐゴシック" pitchFamily="34" charset="-128"/>
              </a:rPr>
              <a:t>Pacific Islanders have the lowest,</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about half the rates of</a:t>
            </a:r>
            <a:r>
              <a:rPr lang="en-US" baseline="0" dirty="0">
                <a:latin typeface="Arial" pitchFamily="34" charset="0"/>
                <a:ea typeface="ＭＳ Ｐゴシック" pitchFamily="34" charset="-128"/>
              </a:rPr>
              <a:t> blacks</a:t>
            </a:r>
            <a:r>
              <a:rPr lang="en-US" dirty="0">
                <a:latin typeface="Arial" pitchFamily="34" charset="0"/>
                <a:ea typeface="ＭＳ Ｐゴシック" pitchFamily="34" charset="-128"/>
              </a:rPr>
              <a:t>. </a:t>
            </a:r>
          </a:p>
          <a:p>
            <a:pPr eaLnBrk="1" hangingPunct="1"/>
            <a:endParaRPr lang="en-US" dirty="0">
              <a:latin typeface="Arial" pitchFamily="34" charset="0"/>
              <a:ea typeface="ＭＳ Ｐゴシック" pitchFamily="34" charset="-128"/>
            </a:endParaRP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16</a:t>
            </a:fld>
            <a:endParaRPr lang="en-US"/>
          </a:p>
        </p:txBody>
      </p:sp>
    </p:spTree>
    <p:extLst>
      <p:ext uri="{BB962C8B-B14F-4D97-AF65-F5344CB8AC3E}">
        <p14:creationId xmlns:p14="http://schemas.microsoft.com/office/powerpoint/2010/main" val="234964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a:t>
            </a:r>
            <a:r>
              <a:rPr lang="en-US" sz="1200" kern="1200" dirty="0">
                <a:solidFill>
                  <a:schemeClr val="tx1"/>
                </a:solidFill>
                <a:effectLst/>
                <a:latin typeface="+mn-lt"/>
                <a:ea typeface="+mn-ea"/>
                <a:cs typeface="+mn-cs"/>
              </a:rPr>
              <a:t>he excess risk of cancer death in black men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white</a:t>
            </a:r>
            <a:r>
              <a:rPr lang="en-US" sz="1200" kern="1200" baseline="0" dirty="0">
                <a:solidFill>
                  <a:schemeClr val="tx1"/>
                </a:solidFill>
                <a:effectLst/>
                <a:latin typeface="+mn-lt"/>
                <a:ea typeface="+mn-ea"/>
                <a:cs typeface="+mn-cs"/>
              </a:rPr>
              <a:t> men</a:t>
            </a:r>
            <a:r>
              <a:rPr lang="en-US" sz="1200" kern="1200" dirty="0">
                <a:solidFill>
                  <a:schemeClr val="tx1"/>
                </a:solidFill>
                <a:effectLst/>
                <a:latin typeface="+mn-lt"/>
                <a:ea typeface="+mn-ea"/>
                <a:cs typeface="+mn-cs"/>
              </a:rPr>
              <a:t> dropped from 47% in 1990 to 21% in 2014. The black/white disparity declined similarly in women, from a peak of 20% in 1998 to 13% in 2014.</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17</a:t>
            </a:fld>
            <a:endParaRPr lang="en-US"/>
          </a:p>
        </p:txBody>
      </p:sp>
    </p:spTree>
    <p:extLst>
      <p:ext uri="{BB962C8B-B14F-4D97-AF65-F5344CB8AC3E}">
        <p14:creationId xmlns:p14="http://schemas.microsoft.com/office/powerpoint/2010/main" val="172253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1991, there have been an estimated 2.1 million fewer</a:t>
            </a:r>
            <a:r>
              <a:rPr lang="en-US" baseline="0" dirty="0"/>
              <a:t> </a:t>
            </a:r>
            <a:r>
              <a:rPr lang="en-US" dirty="0"/>
              <a:t>cancer deaths </a:t>
            </a:r>
            <a:r>
              <a:rPr lang="en-US" baseline="0" dirty="0"/>
              <a:t>as a result of two decades of consistent declines in cancer deaths rates. </a:t>
            </a:r>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18</a:t>
            </a:fld>
            <a:endParaRPr lang="en-US"/>
          </a:p>
        </p:txBody>
      </p:sp>
    </p:spTree>
    <p:extLst>
      <p:ext uri="{BB962C8B-B14F-4D97-AF65-F5344CB8AC3E}">
        <p14:creationId xmlns:p14="http://schemas.microsoft.com/office/powerpoint/2010/main" val="199847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next series of slides present the burden of cancer among children and adolescents in the US. Cancer incidence and mortality trends in children (ages 0 to 14 years) and adolescents (ages</a:t>
            </a:r>
            <a:r>
              <a:rPr lang="en-US" baseline="0" dirty="0">
                <a:latin typeface="Arial" pitchFamily="34" charset="0"/>
                <a:ea typeface="ＭＳ Ｐゴシック" pitchFamily="34" charset="-128"/>
                <a:cs typeface="Times New Roman" pitchFamily="18" charset="0"/>
              </a:rPr>
              <a:t> 15 to 19 years) are very similar. </a:t>
            </a:r>
            <a:r>
              <a:rPr lang="en-US" dirty="0">
                <a:latin typeface="Arial" pitchFamily="34" charset="0"/>
                <a:ea typeface="ＭＳ Ｐゴシック" pitchFamily="34" charset="-128"/>
                <a:cs typeface="Times New Roman" pitchFamily="18" charset="0"/>
              </a:rPr>
              <a:t>Since 1975, cancer incidence rates have been increasing slightly</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by about 0.6% per year,</a:t>
            </a:r>
            <a:r>
              <a:rPr lang="en-US" baseline="0" dirty="0">
                <a:latin typeface="Arial" pitchFamily="34" charset="0"/>
                <a:ea typeface="ＭＳ Ｐゴシック" pitchFamily="34" charset="-128"/>
                <a:cs typeface="Times New Roman" pitchFamily="18" charset="0"/>
              </a:rPr>
              <a:t> while cancer death rates have decreased by more than half.</a:t>
            </a:r>
            <a:r>
              <a:rPr lang="en-US" dirty="0">
                <a:latin typeface="Arial" pitchFamily="34" charset="0"/>
                <a:ea typeface="ＭＳ Ｐゴシック" pitchFamily="34" charset="-128"/>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a typeface="ＭＳ Ｐゴシック" pitchFamily="34"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Among children and adolescents combined (ages 0 to 19 years), brain cancer has surpassed leukemia as the leading cause of cancer death. Although treatment options have improved for both cancers, therapeutic advances for leukemia have been particularly dramatic. From 1975 to 2014, the death rate in this age group declined by 73% for leukemia compared with 27% for tumors of the brain and other nervous system.</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19</a:t>
            </a:fld>
            <a:endParaRPr lang="en-US"/>
          </a:p>
        </p:txBody>
      </p:sp>
    </p:spTree>
    <p:extLst>
      <p:ext uri="{BB962C8B-B14F-4D97-AF65-F5344CB8AC3E}">
        <p14:creationId xmlns:p14="http://schemas.microsoft.com/office/powerpoint/2010/main" val="226482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It is estimated that almost</a:t>
            </a:r>
            <a:r>
              <a:rPr lang="en-US" baseline="0" dirty="0">
                <a:latin typeface="Arial" pitchFamily="34" charset="0"/>
                <a:ea typeface="ＭＳ Ｐゴシック" pitchFamily="34" charset="-128"/>
                <a:cs typeface="Times New Roman" pitchFamily="18" charset="0"/>
              </a:rPr>
              <a:t> 1.7</a:t>
            </a:r>
            <a:r>
              <a:rPr lang="en-US" dirty="0">
                <a:latin typeface="Arial" pitchFamily="34" charset="0"/>
                <a:ea typeface="ＭＳ Ｐゴシック" pitchFamily="34" charset="-128"/>
                <a:cs typeface="Times New Roman" pitchFamily="18" charset="0"/>
              </a:rPr>
              <a:t> million new cases of cancer will be diagnosed in 2017. </a:t>
            </a:r>
            <a:r>
              <a:rPr lang="en-US" dirty="0">
                <a:latin typeface="Arial" pitchFamily="34" charset="0"/>
                <a:ea typeface="ＭＳ Ｐゴシック" pitchFamily="34" charset="-128"/>
              </a:rPr>
              <a:t>Prostate cancer is the</a:t>
            </a:r>
            <a:r>
              <a:rPr lang="en-US" baseline="0" dirty="0">
                <a:latin typeface="Arial" pitchFamily="34" charset="0"/>
                <a:ea typeface="ＭＳ Ｐゴシック" pitchFamily="34" charset="-128"/>
              </a:rPr>
              <a:t> most common cancer among males </a:t>
            </a:r>
            <a:r>
              <a:rPr lang="en-US" dirty="0">
                <a:latin typeface="Arial" pitchFamily="34" charset="0"/>
                <a:ea typeface="ＭＳ Ｐゴシック" pitchFamily="34" charset="-128"/>
              </a:rPr>
              <a:t>(19%), followed by lung (14%) and colorectal (9%) cancers. Among</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females, breast (30%), lung (12%), and colorectal (8%) cancers are the most common.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a:t>
            </a:fld>
            <a:endParaRPr lang="en-US"/>
          </a:p>
        </p:txBody>
      </p:sp>
    </p:spTree>
    <p:extLst>
      <p:ext uri="{BB962C8B-B14F-4D97-AF65-F5344CB8AC3E}">
        <p14:creationId xmlns:p14="http://schemas.microsoft.com/office/powerpoint/2010/main" val="198352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This slide shows cancer incidence rates in children and adolescents by cancer type according to the International Classification of Childhood Cancers. This system is more appropriate for cancer in children because it categorizes cancers based on a combination of both histology (microscopic structure) and tumor location, rather than location alone. Leukemia accounts for 29% of all cancers diagnosed in children, but just 14% of cancers diagnosed in adolescents.</a:t>
            </a:r>
          </a:p>
          <a:p>
            <a:endParaRPr lang="en-US" baseline="0" dirty="0">
              <a:solidFill>
                <a:schemeClr val="tx1"/>
              </a:solidFill>
            </a:endParaRPr>
          </a:p>
          <a:p>
            <a:r>
              <a:rPr lang="en-US" dirty="0">
                <a:solidFill>
                  <a:schemeClr val="tx1"/>
                </a:solidFill>
              </a:rPr>
              <a:t>Cancer registries were mandated</a:t>
            </a:r>
            <a:r>
              <a:rPr lang="en-US" baseline="0" dirty="0">
                <a:solidFill>
                  <a:schemeClr val="tx1"/>
                </a:solidFill>
              </a:rPr>
              <a:t> by law to begin reporting benign and borderline malignant brain and central nervous system tumors on January 1, 2004. Reporting was expanded to include these cancers because benign tumors cause disruption to normal function similar to malignant tumors and because benign cancers can have a prognosis similar to malignant cancers, depending on the location of the tumor. </a:t>
            </a:r>
            <a:r>
              <a:rPr lang="en-US" strike="noStrike" baseline="0" dirty="0">
                <a:solidFill>
                  <a:schemeClr val="tx1"/>
                </a:solidFill>
              </a:rPr>
              <a:t>Approximately one-third of all brain tumors diagnosed in children and adolescents from 2009 to 2013 were benign or borderline malignant.</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20</a:t>
            </a:fld>
            <a:endParaRPr lang="en-US"/>
          </a:p>
        </p:txBody>
      </p:sp>
    </p:spTree>
    <p:extLst>
      <p:ext uri="{BB962C8B-B14F-4D97-AF65-F5344CB8AC3E}">
        <p14:creationId xmlns:p14="http://schemas.microsoft.com/office/powerpoint/2010/main" val="14311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top causes of childhood and adolescent cancer death are similar, but they rank differently. The most common cause of cancer death in children is brain and other nervous system tumors, followed closely by leukemia. In adolescents, leukemia ranks first, followed by brain and other nervous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a typeface="ＭＳ Ｐゴシック" pitchFamily="34"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reason that leukemia is a more common cause of cancer death in adolescents than in children,</a:t>
            </a:r>
            <a:r>
              <a:rPr lang="en-US" baseline="0" dirty="0">
                <a:latin typeface="Arial" pitchFamily="34" charset="0"/>
                <a:ea typeface="ＭＳ Ｐゴシック" pitchFamily="34" charset="-128"/>
                <a:cs typeface="Times New Roman" pitchFamily="18" charset="0"/>
              </a:rPr>
              <a:t> despite having a lower incidence rate, is because survival rates for leukemia are higher in children than adolescents. In contrast, survival for brain and other nervous system is lower in children than in adolescents (as is shown on the next slide).</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21</a:t>
            </a:fld>
            <a:endParaRPr lang="en-US"/>
          </a:p>
        </p:txBody>
      </p:sp>
    </p:spTree>
    <p:extLst>
      <p:ext uri="{BB962C8B-B14F-4D97-AF65-F5344CB8AC3E}">
        <p14:creationId xmlns:p14="http://schemas.microsoft.com/office/powerpoint/2010/main" val="2151136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Survival rates are similar for children and adolescents overall, but vary by cancer site.</a:t>
            </a:r>
            <a:r>
              <a:rPr lang="en-US" baseline="0" dirty="0">
                <a:latin typeface="Arial" pitchFamily="34" charset="0"/>
                <a:ea typeface="ＭＳ Ｐゴシック" pitchFamily="34" charset="-128"/>
                <a:cs typeface="Times New Roman" pitchFamily="18" charset="0"/>
              </a:rPr>
              <a:t> For example, the current 5-year relative survival rate for leukemia is 86% for children but only 71% for adolescents.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22</a:t>
            </a:fld>
            <a:endParaRPr lang="en-US"/>
          </a:p>
        </p:txBody>
      </p:sp>
    </p:spTree>
    <p:extLst>
      <p:ext uri="{BB962C8B-B14F-4D97-AF65-F5344CB8AC3E}">
        <p14:creationId xmlns:p14="http://schemas.microsoft.com/office/powerpoint/2010/main" val="128891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special section of Cancer Facts &amp; Figures 2017 focuses on rare cancers that occur in adults ages 20 and older. In this report, rare cancers are defined as those with an incidence rate less than 6 cases per 100,000 people (testicular cancer is also included, as it is conventionally considered a rare cancer). In 2017, rare cancers will account for approximately 208,000 (13%) of the nearly 1.7 million new cancer cases diagnosed in the US. </a:t>
            </a:r>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23</a:t>
            </a:fld>
            <a:endParaRPr lang="en-US"/>
          </a:p>
        </p:txBody>
      </p:sp>
    </p:spTree>
    <p:extLst>
      <p:ext uri="{BB962C8B-B14F-4D97-AF65-F5344CB8AC3E}">
        <p14:creationId xmlns:p14="http://schemas.microsoft.com/office/powerpoint/2010/main" val="90802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chemeClr val="tx1"/>
                </a:solidFill>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a:solidFill>
                  <a:schemeClr val="tx1"/>
                </a:solidFill>
                <a:latin typeface="Arial" pitchFamily="34" charset="0"/>
                <a:ea typeface="ＭＳ Ｐゴシック" pitchFamily="34" charset="-128"/>
                <a:cs typeface="Times New Roman" pitchFamily="18" charset="0"/>
              </a:rPr>
              <a:t> to </a:t>
            </a:r>
            <a:r>
              <a:rPr lang="en-US" dirty="0">
                <a:solidFill>
                  <a:schemeClr val="tx1"/>
                </a:solidFill>
                <a:latin typeface="Arial" pitchFamily="34" charset="0"/>
                <a:ea typeface="ＭＳ Ｐゴシック" pitchFamily="34" charset="-128"/>
                <a:cs typeface="Times New Roman" pitchFamily="18" charset="0"/>
              </a:rPr>
              <a:t>2013. The current cancer incidence rate (averaged over 2009-2013) is about 20% higher in men than women</a:t>
            </a:r>
            <a:r>
              <a:rPr lang="en-US" baseline="0" dirty="0">
                <a:solidFill>
                  <a:schemeClr val="tx1"/>
                </a:solidFill>
                <a:latin typeface="Arial" pitchFamily="34" charset="0"/>
                <a:ea typeface="ＭＳ Ｐゴシック" pitchFamily="34" charset="-128"/>
                <a:cs typeface="Times New Roman" pitchFamily="18" charset="0"/>
              </a:rPr>
              <a:t>.</a:t>
            </a:r>
            <a:r>
              <a:rPr lang="en-US" dirty="0">
                <a:solidFill>
                  <a:schemeClr val="tx1"/>
                </a:solidFill>
                <a:latin typeface="Arial" pitchFamily="34" charset="0"/>
                <a:ea typeface="ＭＳ Ｐゴシック" pitchFamily="34" charset="-128"/>
                <a:cs typeface="Times New Roman" pitchFamily="18" charset="0"/>
              </a:rPr>
              <a:t> The reasons for this are not well understood, but likely</a:t>
            </a:r>
            <a:r>
              <a:rPr lang="en-US" baseline="0" dirty="0">
                <a:solidFill>
                  <a:schemeClr val="tx1"/>
                </a:solidFill>
                <a:latin typeface="Arial" pitchFamily="34" charset="0"/>
                <a:ea typeface="ＭＳ Ｐゴシック" pitchFamily="34" charset="-128"/>
                <a:cs typeface="Times New Roman" pitchFamily="18" charset="0"/>
              </a:rPr>
              <a:t> reflect differences in environmental and hormonal exposures. During the most recent 10 years of data, rates declined by about 2% per year in males and were stable in females. </a:t>
            </a:r>
            <a:r>
              <a:rPr lang="en-US" dirty="0">
                <a:solidFill>
                  <a:schemeClr val="tx1"/>
                </a:solidFill>
                <a:latin typeface="Arial" pitchFamily="34" charset="0"/>
                <a:ea typeface="ＭＳ Ｐゴシック" pitchFamily="34" charset="-128"/>
                <a:cs typeface="Times New Roman" pitchFamily="18" charset="0"/>
              </a:rPr>
              <a:t>The</a:t>
            </a:r>
            <a:r>
              <a:rPr lang="en-US" baseline="0" dirty="0">
                <a:solidFill>
                  <a:schemeClr val="tx1"/>
                </a:solidFill>
                <a:latin typeface="Arial" pitchFamily="34" charset="0"/>
                <a:ea typeface="ＭＳ Ｐゴシック" pitchFamily="34" charset="-128"/>
                <a:cs typeface="Times New Roman" pitchFamily="18" charset="0"/>
              </a:rPr>
              <a:t> decrease among males is driven by declines in prostate, lung, and colorectal cancers, whereas the stable trend in women is because declines in lung and colorectal cancers are offset by slightly increasing/stable rates for breast and uterine corpus cancers, which account for almost 40% of all cancers in women, as well as the rapid increase (4.6% per year) in thyroid cancer.</a:t>
            </a:r>
            <a:endParaRPr lang="en-US" dirty="0">
              <a:solidFill>
                <a:schemeClr val="tx1"/>
              </a:solidFill>
              <a:latin typeface="Arial" pitchFamily="34" charset="0"/>
              <a:ea typeface="ＭＳ Ｐゴシック" pitchFamily="34" charset="-128"/>
              <a:cs typeface="Times New Roman" pitchFamily="18" charset="0"/>
            </a:endParaRPr>
          </a:p>
          <a:p>
            <a:pPr eaLnBrk="1" hangingPunct="1"/>
            <a:endParaRPr lang="en-US" dirty="0">
              <a:solidFill>
                <a:schemeClr val="tx1"/>
              </a:solidFill>
              <a:latin typeface="Arial" pitchFamily="34" charset="0"/>
              <a:ea typeface="ＭＳ Ｐゴシック" pitchFamily="34" charset="-128"/>
              <a:cs typeface="Times New Roman" pitchFamily="18" charset="0"/>
            </a:endParaRPr>
          </a:p>
          <a:p>
            <a:pPr eaLnBrk="1" hangingPunct="1"/>
            <a:r>
              <a:rPr lang="en-US" dirty="0">
                <a:solidFill>
                  <a:schemeClr val="tx1"/>
                </a:solidFill>
                <a:latin typeface="Arial" pitchFamily="34" charset="0"/>
                <a:ea typeface="ＭＳ Ｐゴシック" pitchFamily="34" charset="-128"/>
                <a:cs typeface="Times New Roman" pitchFamily="18" charset="0"/>
              </a:rPr>
              <a:t>The 9 oldest SEER registries represent approximately 9% of the US population and are the only source for long-term (since 1975) population-based incidence data.</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a:t>
            </a:fld>
            <a:endParaRPr lang="en-US"/>
          </a:p>
        </p:txBody>
      </p:sp>
    </p:spTree>
    <p:extLst>
      <p:ext uri="{BB962C8B-B14F-4D97-AF65-F5344CB8AC3E}">
        <p14:creationId xmlns:p14="http://schemas.microsoft.com/office/powerpoint/2010/main" val="29191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Incidence rates for prostate cancer have changed substantially over the past 20 years: rapidly increasing from 1988 to 1992, declining sharply from 1992 to 1995, and generally decreasing from 2000 to 2013,</a:t>
            </a:r>
            <a:r>
              <a:rPr lang="en-US" baseline="0" dirty="0">
                <a:latin typeface="Arial" pitchFamily="34" charset="0"/>
                <a:ea typeface="ＭＳ Ｐゴシック" pitchFamily="34" charset="-128"/>
                <a:cs typeface="Times New Roman" pitchFamily="18" charset="0"/>
              </a:rPr>
              <a:t> with a marked drop between 2011 and </a:t>
            </a:r>
            <a:r>
              <a:rPr lang="en-US" dirty="0">
                <a:latin typeface="Arial" pitchFamily="34" charset="0"/>
                <a:ea typeface="ＭＳ Ｐゴシック" pitchFamily="34" charset="-128"/>
                <a:cs typeface="Times New Roman" pitchFamily="18" charset="0"/>
              </a:rPr>
              <a:t>2012. This erratic trend primarily reflects changing patterns in the utilization of prostate-specific antigen (PSA) blood testing for the detection of asymptomatic prostate cancer. Incidence rates for both lung and colorectal cancers in males have been declining for more than two decades, whereas rates fo</a:t>
            </a:r>
            <a:r>
              <a:rPr lang="en-US" baseline="0" dirty="0">
                <a:latin typeface="Arial" pitchFamily="34" charset="0"/>
                <a:ea typeface="ＭＳ Ｐゴシック" pitchFamily="34" charset="-128"/>
                <a:cs typeface="Times New Roman" pitchFamily="18" charset="0"/>
              </a:rPr>
              <a:t>r </a:t>
            </a:r>
            <a:r>
              <a:rPr lang="en-US" dirty="0">
                <a:latin typeface="Arial" pitchFamily="34" charset="0"/>
                <a:ea typeface="ＭＳ Ｐゴシック" pitchFamily="34" charset="-128"/>
                <a:cs typeface="Times New Roman" pitchFamily="18" charset="0"/>
              </a:rPr>
              <a:t>liver and</a:t>
            </a:r>
            <a:r>
              <a:rPr lang="en-US" baseline="0" dirty="0">
                <a:latin typeface="Arial" pitchFamily="34" charset="0"/>
                <a:ea typeface="ＭＳ Ｐゴシック" pitchFamily="34" charset="-128"/>
                <a:cs typeface="Times New Roman" pitchFamily="18" charset="0"/>
              </a:rPr>
              <a:t> thyroid cancers and melanoma are increasing</a:t>
            </a:r>
            <a:r>
              <a:rPr lang="en-US" dirty="0">
                <a:latin typeface="Arial" pitchFamily="34" charset="0"/>
                <a:ea typeface="ＭＳ Ｐゴシック" pitchFamily="34" charset="-128"/>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4</a:t>
            </a:fld>
            <a:endParaRPr lang="en-US"/>
          </a:p>
        </p:txBody>
      </p:sp>
    </p:spTree>
    <p:extLst>
      <p:ext uri="{BB962C8B-B14F-4D97-AF65-F5344CB8AC3E}">
        <p14:creationId xmlns:p14="http://schemas.microsoft.com/office/powerpoint/2010/main" val="368654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Breast cancer incidence rates in females have been increasing</a:t>
            </a:r>
            <a:r>
              <a:rPr lang="en-US" baseline="0" dirty="0">
                <a:latin typeface="Arial" pitchFamily="34" charset="0"/>
                <a:ea typeface="ＭＳ Ｐゴシック" pitchFamily="34" charset="-128"/>
                <a:cs typeface="Times New Roman" pitchFamily="18" charset="0"/>
              </a:rPr>
              <a:t> very slightly over the last 10 years of available data (2004-2013)</a:t>
            </a:r>
            <a:r>
              <a:rPr lang="en-US" dirty="0">
                <a:latin typeface="Arial" pitchFamily="34" charset="0"/>
                <a:ea typeface="ＭＳ Ｐゴシック" pitchFamily="34" charset="-128"/>
                <a:cs typeface="Times New Roman" pitchFamily="18" charset="0"/>
              </a:rPr>
              <a:t>,</a:t>
            </a:r>
            <a:r>
              <a:rPr lang="en-US" baseline="0" dirty="0">
                <a:latin typeface="Arial" pitchFamily="34" charset="0"/>
                <a:ea typeface="ＭＳ Ｐゴシック" pitchFamily="34" charset="-128"/>
                <a:cs typeface="Times New Roman" pitchFamily="18" charset="0"/>
              </a:rPr>
              <a:t> with the trend entirely driven by increasing rates among nonwhite women. This trend was preceded by a 7% decline from 2002 to 2003, which was </a:t>
            </a:r>
            <a:r>
              <a:rPr lang="en-US" dirty="0">
                <a:latin typeface="Arial" pitchFamily="34" charset="0"/>
                <a:ea typeface="ＭＳ Ｐゴシック" pitchFamily="34" charset="-128"/>
                <a:cs typeface="Times New Roman" pitchFamily="18" charset="0"/>
              </a:rPr>
              <a:t>primarily due to a reduction in use of hormone replacement therapy. Lung cancer rates began to decline in the mid-2000’s after increasing since at least 1975.</a:t>
            </a:r>
            <a:r>
              <a:rPr lang="en-US" baseline="0" dirty="0">
                <a:latin typeface="Arial" pitchFamily="34" charset="0"/>
                <a:ea typeface="ＭＳ Ｐゴシック" pitchFamily="34" charset="-128"/>
                <a:cs typeface="Times New Roman" pitchFamily="18" charset="0"/>
              </a:rPr>
              <a:t> Differences in the lung cancer pattern between males and females reflect later smoking uptake and slower cessation among women. C</a:t>
            </a:r>
            <a:r>
              <a:rPr lang="en-US" dirty="0">
                <a:latin typeface="Arial" pitchFamily="34" charset="0"/>
                <a:ea typeface="ＭＳ Ｐゴシック" pitchFamily="34" charset="-128"/>
                <a:cs typeface="Times New Roman" pitchFamily="18" charset="0"/>
              </a:rPr>
              <a:t>olorectal cancer incidence</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rates</a:t>
            </a:r>
            <a:r>
              <a:rPr lang="en-US" baseline="0" dirty="0">
                <a:latin typeface="Arial" pitchFamily="34" charset="0"/>
                <a:ea typeface="ＭＳ Ｐゴシック" pitchFamily="34" charset="-128"/>
                <a:cs typeface="Times New Roman" pitchFamily="18" charset="0"/>
              </a:rPr>
              <a:t> have been</a:t>
            </a:r>
            <a:r>
              <a:rPr lang="en-US" dirty="0">
                <a:latin typeface="Arial" pitchFamily="34" charset="0"/>
                <a:ea typeface="ＭＳ Ｐゴシック" pitchFamily="34" charset="-128"/>
                <a:cs typeface="Times New Roman" pitchFamily="18" charset="0"/>
              </a:rPr>
              <a:t> declining</a:t>
            </a:r>
            <a:r>
              <a:rPr lang="en-US" baseline="0" dirty="0">
                <a:latin typeface="Arial" pitchFamily="34" charset="0"/>
                <a:ea typeface="ＭＳ Ｐゴシック" pitchFamily="34" charset="-128"/>
                <a:cs typeface="Times New Roman" pitchFamily="18" charset="0"/>
              </a:rPr>
              <a:t> since the mid-1980s. </a:t>
            </a:r>
            <a:r>
              <a:rPr lang="en-US" dirty="0">
                <a:latin typeface="Arial" pitchFamily="34" charset="0"/>
                <a:ea typeface="ＭＳ Ｐゴシック" pitchFamily="34" charset="-128"/>
                <a:cs typeface="Times New Roman" pitchFamily="18" charset="0"/>
              </a:rPr>
              <a:t>In contrast, incidence rates are increasing for cancers of the liver</a:t>
            </a:r>
            <a:r>
              <a:rPr lang="en-US" baseline="0" dirty="0">
                <a:latin typeface="Arial" pitchFamily="34" charset="0"/>
                <a:ea typeface="ＭＳ Ｐゴシック" pitchFamily="34" charset="-128"/>
                <a:cs typeface="Times New Roman" pitchFamily="18" charset="0"/>
              </a:rPr>
              <a:t> and</a:t>
            </a:r>
            <a:r>
              <a:rPr lang="en-US" dirty="0">
                <a:latin typeface="Arial" pitchFamily="34" charset="0"/>
                <a:ea typeface="ＭＳ Ｐゴシック" pitchFamily="34" charset="-128"/>
                <a:cs typeface="Times New Roman" pitchFamily="18" charset="0"/>
              </a:rPr>
              <a:t> thyroid</a:t>
            </a:r>
            <a:r>
              <a:rPr lang="en-US" baseline="0" dirty="0">
                <a:latin typeface="Arial" pitchFamily="34" charset="0"/>
                <a:ea typeface="ＭＳ Ｐゴシック" pitchFamily="34" charset="-128"/>
                <a:cs typeface="Times New Roman" pitchFamily="18" charset="0"/>
              </a:rPr>
              <a:t>.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5</a:t>
            </a:fld>
            <a:endParaRPr lang="en-US"/>
          </a:p>
        </p:txBody>
      </p:sp>
    </p:spTree>
    <p:extLst>
      <p:ext uri="{BB962C8B-B14F-4D97-AF65-F5344CB8AC3E}">
        <p14:creationId xmlns:p14="http://schemas.microsoft.com/office/powerpoint/2010/main" val="260373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incidence rates are higher in males than in females for</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each racial/ethnic population. The highest incidence rates </a:t>
            </a:r>
            <a:r>
              <a:rPr lang="en-US" baseline="0" dirty="0">
                <a:latin typeface="Arial" pitchFamily="34" charset="0"/>
                <a:ea typeface="ＭＳ Ｐゴシック" pitchFamily="34" charset="-128"/>
              </a:rPr>
              <a:t>are in blacks among males and in whites among females. Asian/Pacific Islanders have the lowest rates in both sexes. </a:t>
            </a:r>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 </a:t>
            </a: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6</a:t>
            </a:fld>
            <a:endParaRPr lang="en-US"/>
          </a:p>
        </p:txBody>
      </p:sp>
    </p:spTree>
    <p:extLst>
      <p:ext uri="{BB962C8B-B14F-4D97-AF65-F5344CB8AC3E}">
        <p14:creationId xmlns:p14="http://schemas.microsoft.com/office/powerpoint/2010/main" val="101668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Since the mid-1970s, cancer incidence rates</a:t>
            </a:r>
            <a:r>
              <a:rPr lang="en-US" baseline="0" dirty="0">
                <a:latin typeface="Arial" pitchFamily="34" charset="0"/>
                <a:ea typeface="ＭＳ Ｐゴシック" pitchFamily="34" charset="-128"/>
                <a:cs typeface="Times New Roman" pitchFamily="18" charset="0"/>
              </a:rPr>
              <a:t> for all sites combined have been substantially </a:t>
            </a:r>
            <a:r>
              <a:rPr lang="en-US" dirty="0">
                <a:latin typeface="Arial" pitchFamily="34" charset="0"/>
                <a:ea typeface="ＭＳ Ｐゴシック" pitchFamily="34" charset="-128"/>
                <a:cs typeface="Times New Roman" pitchFamily="18" charset="0"/>
              </a:rPr>
              <a:t>higher among black than white males,</a:t>
            </a:r>
            <a:r>
              <a:rPr lang="en-US" baseline="0" dirty="0">
                <a:latin typeface="Arial" pitchFamily="34" charset="0"/>
                <a:ea typeface="ＭＳ Ｐゴシック" pitchFamily="34" charset="-128"/>
                <a:cs typeface="Times New Roman" pitchFamily="18" charset="0"/>
              </a:rPr>
              <a:t> while</a:t>
            </a:r>
            <a:r>
              <a:rPr lang="en-US" dirty="0">
                <a:latin typeface="Arial" pitchFamily="34" charset="0"/>
                <a:ea typeface="ＭＳ Ｐゴシック" pitchFamily="34" charset="-128"/>
                <a:cs typeface="Times New Roman" pitchFamily="18" charset="0"/>
              </a:rPr>
              <a:t> among</a:t>
            </a:r>
            <a:r>
              <a:rPr lang="en-US" baseline="0" dirty="0">
                <a:latin typeface="Arial" pitchFamily="34" charset="0"/>
                <a:ea typeface="ＭＳ Ｐゴシック" pitchFamily="34" charset="-128"/>
                <a:cs typeface="Times New Roman" pitchFamily="18" charset="0"/>
              </a:rPr>
              <a:t> females </a:t>
            </a:r>
            <a:r>
              <a:rPr lang="en-US" dirty="0">
                <a:latin typeface="Arial" pitchFamily="34" charset="0"/>
                <a:ea typeface="ＭＳ Ｐゴシック" pitchFamily="34" charset="-128"/>
                <a:cs typeface="Times New Roman" pitchFamily="18" charset="0"/>
              </a:rPr>
              <a:t>rates are similar but slightly higher in whites</a:t>
            </a:r>
            <a:r>
              <a:rPr lang="en-US" baseline="0"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cs typeface="Times New Roman" pitchFamily="18" charset="0"/>
              </a:rPr>
              <a:t> The</a:t>
            </a:r>
            <a:r>
              <a:rPr lang="en-US" baseline="0" dirty="0">
                <a:latin typeface="Arial" pitchFamily="34" charset="0"/>
                <a:ea typeface="ＭＳ Ｐゴシック" pitchFamily="34" charset="-128"/>
                <a:cs typeface="Times New Roman" pitchFamily="18" charset="0"/>
              </a:rPr>
              <a:t> higher rates among white compared to black females</a:t>
            </a:r>
            <a:r>
              <a:rPr lang="en-US" dirty="0">
                <a:latin typeface="Arial" pitchFamily="34" charset="0"/>
                <a:ea typeface="ＭＳ Ｐゴシック" pitchFamily="34" charset="-128"/>
                <a:cs typeface="Times New Roman" pitchFamily="18" charset="0"/>
              </a:rPr>
              <a:t> has been </a:t>
            </a:r>
            <a:r>
              <a:rPr lang="en-US" dirty="0">
                <a:latin typeface="Arial" pitchFamily="34" charset="0"/>
                <a:ea typeface="ＭＳ Ｐゴシック" pitchFamily="34" charset="-128"/>
              </a:rPr>
              <a:t>driven by lung and breast cancers; however</a:t>
            </a:r>
            <a:r>
              <a:rPr lang="en-US" baseline="0" dirty="0">
                <a:latin typeface="Arial" pitchFamily="34" charset="0"/>
                <a:ea typeface="ＭＳ Ｐゴシック" pitchFamily="34" charset="-128"/>
              </a:rPr>
              <a:t>, breast cancer incidence rates in these two groups are converging.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7</a:t>
            </a:fld>
            <a:endParaRPr lang="en-US"/>
          </a:p>
        </p:txBody>
      </p:sp>
    </p:spTree>
    <p:extLst>
      <p:ext uri="{BB962C8B-B14F-4D97-AF65-F5344CB8AC3E}">
        <p14:creationId xmlns:p14="http://schemas.microsoft.com/office/powerpoint/2010/main" val="187448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cs typeface="Times New Roman" pitchFamily="18" charset="0"/>
              </a:rPr>
              <a:t>The next four slides look at the lifetime probability of developing cancer and cancer survival.</a:t>
            </a:r>
          </a:p>
          <a:p>
            <a:pPr eaLnBrk="1" hangingPunct="1"/>
            <a:endParaRPr lang="en-US" dirty="0">
              <a:latin typeface="Arial" pitchFamily="34" charset="0"/>
              <a:ea typeface="ＭＳ Ｐゴシック" pitchFamily="34" charset="-128"/>
              <a:cs typeface="Times New Roman" pitchFamily="18" charset="0"/>
            </a:endParaRPr>
          </a:p>
          <a:p>
            <a:pPr eaLnBrk="1" hangingPunct="1"/>
            <a:r>
              <a:rPr lang="en-US" dirty="0">
                <a:latin typeface="Arial" pitchFamily="34" charset="0"/>
                <a:ea typeface="ＭＳ Ｐゴシック" pitchFamily="34" charset="-128"/>
                <a:cs typeface="Times New Roman" pitchFamily="18" charset="0"/>
              </a:rPr>
              <a:t>For American males, the average lifetime risk of developing cancer is 40.8%, or</a:t>
            </a:r>
            <a:r>
              <a:rPr lang="en-US" baseline="0" dirty="0">
                <a:latin typeface="Arial" pitchFamily="34" charset="0"/>
                <a:ea typeface="ＭＳ Ｐゴシック" pitchFamily="34" charset="-128"/>
                <a:cs typeface="Times New Roman" pitchFamily="18" charset="0"/>
              </a:rPr>
              <a:t> a little less than</a:t>
            </a:r>
            <a:r>
              <a:rPr lang="en-US" dirty="0">
                <a:latin typeface="Arial" pitchFamily="34" charset="0"/>
                <a:ea typeface="ＭＳ Ｐゴシック" pitchFamily="34" charset="-128"/>
                <a:cs typeface="Times New Roman" pitchFamily="18" charset="0"/>
              </a:rPr>
              <a:t> one in two. These figures are based on the entire male population and vary for individuals because of lifestyle and other factors. For example, cancer risk among smokers</a:t>
            </a:r>
            <a:r>
              <a:rPr lang="en-US" baseline="0" dirty="0">
                <a:latin typeface="Arial" pitchFamily="34" charset="0"/>
                <a:ea typeface="ＭＳ Ｐゴシック" pitchFamily="34" charset="-128"/>
                <a:cs typeface="Times New Roman" pitchFamily="18" charset="0"/>
              </a:rPr>
              <a:t> is higher than among nonsmokers.</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8</a:t>
            </a:fld>
            <a:endParaRPr lang="en-US"/>
          </a:p>
        </p:txBody>
      </p:sp>
    </p:spTree>
    <p:extLst>
      <p:ext uri="{BB962C8B-B14F-4D97-AF65-F5344CB8AC3E}">
        <p14:creationId xmlns:p14="http://schemas.microsoft.com/office/powerpoint/2010/main" val="208594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risk of</a:t>
            </a:r>
            <a:r>
              <a:rPr lang="en-US" baseline="0" dirty="0">
                <a:latin typeface="Arial" pitchFamily="34" charset="0"/>
                <a:ea typeface="ＭＳ Ｐゴシック" pitchFamily="34" charset="-128"/>
                <a:cs typeface="Times New Roman" pitchFamily="18" charset="0"/>
              </a:rPr>
              <a:t> an American woman developing cancer over her</a:t>
            </a:r>
            <a:r>
              <a:rPr lang="en-US" dirty="0">
                <a:latin typeface="Arial" pitchFamily="34" charset="0"/>
                <a:ea typeface="ＭＳ Ｐゴシック" pitchFamily="34" charset="-128"/>
                <a:cs typeface="Times New Roman" pitchFamily="18" charset="0"/>
              </a:rPr>
              <a:t> lifetime is 37.5% (a little more than one</a:t>
            </a:r>
            <a:r>
              <a:rPr lang="en-US" baseline="0" dirty="0">
                <a:latin typeface="Arial" pitchFamily="34" charset="0"/>
                <a:ea typeface="ＭＳ Ｐゴシック" pitchFamily="34" charset="-128"/>
                <a:cs typeface="Times New Roman" pitchFamily="18" charset="0"/>
              </a:rPr>
              <a:t> in three)</a:t>
            </a:r>
            <a:r>
              <a:rPr lang="en-US" dirty="0">
                <a:latin typeface="Arial" pitchFamily="34" charset="0"/>
                <a:ea typeface="ＭＳ Ｐゴシック" pitchFamily="34" charset="-128"/>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9</a:t>
            </a:fld>
            <a:endParaRPr lang="en-US"/>
          </a:p>
        </p:txBody>
      </p:sp>
    </p:spTree>
    <p:extLst>
      <p:ext uri="{BB962C8B-B14F-4D97-AF65-F5344CB8AC3E}">
        <p14:creationId xmlns:p14="http://schemas.microsoft.com/office/powerpoint/2010/main" val="176103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24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62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31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8"/>
            <a:ext cx="7808913" cy="5027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2700" y="5943600"/>
            <a:ext cx="9715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1" name="Rectangle 3"/>
          <p:cNvSpPr>
            <a:spLocks noGrp="1" noChangeArrowheads="1"/>
          </p:cNvSpPr>
          <p:nvPr>
            <p:ph type="ctrTitle"/>
          </p:nvPr>
        </p:nvSpPr>
        <p:spPr bwMode="white">
          <a:xfrm>
            <a:off x="1676400" y="273050"/>
            <a:ext cx="5754688" cy="762000"/>
          </a:xfrm>
        </p:spPr>
        <p:txBody>
          <a:bodyPr/>
          <a:lstStyle>
            <a:lvl1pPr>
              <a:lnSpc>
                <a:spcPct val="90000"/>
              </a:lnSpc>
              <a:defRPr>
                <a:solidFill>
                  <a:schemeClr val="bg1"/>
                </a:solidFill>
              </a:defRPr>
            </a:lvl1pPr>
          </a:lstStyle>
          <a:p>
            <a:r>
              <a:rPr lang="en-US"/>
              <a:t>Click to edit Master title style</a:t>
            </a:r>
          </a:p>
        </p:txBody>
      </p:sp>
      <p:sp>
        <p:nvSpPr>
          <p:cNvPr id="411652" name="Rectangle 4"/>
          <p:cNvSpPr>
            <a:spLocks noGrp="1" noChangeArrowheads="1"/>
          </p:cNvSpPr>
          <p:nvPr>
            <p:ph type="subTitle" idx="1"/>
          </p:nvPr>
        </p:nvSpPr>
        <p:spPr bwMode="white">
          <a:xfrm>
            <a:off x="1676400" y="1219200"/>
            <a:ext cx="5754688" cy="1752600"/>
          </a:xfrm>
        </p:spPr>
        <p:txBody>
          <a:bodyPr/>
          <a:lstStyle>
            <a:lvl1pPr>
              <a:defRPr sz="2800">
                <a:solidFill>
                  <a:schemeClr val="bg1"/>
                </a:solidFill>
                <a:latin typeface="KeplerRegular" pitchFamily="2" charset="0"/>
              </a:defRPr>
            </a:lvl1pPr>
          </a:lstStyle>
          <a:p>
            <a:r>
              <a:rPr lang="en-US"/>
              <a:t>Click to edit Master subtitle style</a:t>
            </a:r>
          </a:p>
        </p:txBody>
      </p:sp>
      <p:sp>
        <p:nvSpPr>
          <p:cNvPr id="6" name="Rectangle 5"/>
          <p:cNvSpPr>
            <a:spLocks noGrp="1" noChangeArrowheads="1"/>
          </p:cNvSpPr>
          <p:nvPr>
            <p:ph type="ftr" sz="quarter" idx="10"/>
          </p:nvPr>
        </p:nvSpPr>
        <p:spPr>
          <a:xfrm>
            <a:off x="4572000" y="6400800"/>
            <a:ext cx="2895600" cy="3048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0746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3792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748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838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1409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1137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2144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438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77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7291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0531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1463"/>
            <a:ext cx="1695450" cy="5824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1463"/>
            <a:ext cx="4933950"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6431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a:t>Click to edit Master title style</a:t>
            </a:r>
          </a:p>
        </p:txBody>
      </p:sp>
      <p:sp>
        <p:nvSpPr>
          <p:cNvPr id="3" name="Chart Placeholder 2"/>
          <p:cNvSpPr>
            <a:spLocks noGrp="1"/>
          </p:cNvSpPr>
          <p:nvPr>
            <p:ph type="chart" idx="1"/>
          </p:nvPr>
        </p:nvSpPr>
        <p:spPr>
          <a:xfrm>
            <a:off x="1676400" y="1219200"/>
            <a:ext cx="6781800" cy="4876800"/>
          </a:xfrm>
        </p:spPr>
        <p:txBody>
          <a:bodyPr/>
          <a:lstStyle/>
          <a:p>
            <a:pPr lvl="0"/>
            <a:endParaRPr lang="en-US" noProof="0"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7959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1463"/>
            <a:ext cx="6781800" cy="762000"/>
          </a:xfrm>
        </p:spPr>
        <p:txBody>
          <a:bodyPr/>
          <a:lstStyle/>
          <a:p>
            <a:r>
              <a:rPr lang="en-US"/>
              <a:t>Click to edit Master title style</a:t>
            </a:r>
          </a:p>
        </p:txBody>
      </p:sp>
      <p:sp>
        <p:nvSpPr>
          <p:cNvPr id="3" name="Content Placeholder 2"/>
          <p:cNvSpPr>
            <a:spLocks noGrp="1"/>
          </p:cNvSpPr>
          <p:nvPr>
            <p:ph sz="quarter" idx="1"/>
          </p:nvPr>
        </p:nvSpPr>
        <p:spPr>
          <a:xfrm>
            <a:off x="16764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35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764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35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lgn="l" fontAlgn="auto">
              <a:spcBef>
                <a:spcPts val="0"/>
              </a:spcBef>
              <a:spcAft>
                <a:spcPts val="0"/>
              </a:spcAft>
              <a:defRPr>
                <a:ea typeface="+mn-ea"/>
              </a:defRPr>
            </a:lvl1pPr>
          </a:lstStyle>
          <a:p>
            <a:pPr>
              <a:defRPr/>
            </a:pPr>
            <a:endParaRPr lang="en-US" dirty="0">
              <a:solidFill>
                <a:srgbClr val="000000"/>
              </a:solidFill>
            </a:endParaRPr>
          </a:p>
        </p:txBody>
      </p:sp>
    </p:spTree>
    <p:extLst>
      <p:ext uri="{BB962C8B-B14F-4D97-AF65-F5344CB8AC3E}">
        <p14:creationId xmlns:p14="http://schemas.microsoft.com/office/powerpoint/2010/main" val="151155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53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24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96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58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6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58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54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9AAE-69B4-45D1-BF99-EA138C30DB1F}" type="datetimeFigureOut">
              <a:rPr lang="en-US" smtClean="0">
                <a:solidFill>
                  <a:prstClr val="black">
                    <a:tint val="75000"/>
                  </a:prstClr>
                </a:solidFill>
              </a:rPr>
              <a:pPr/>
              <a:t>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C0701-7F5E-429C-9BBA-04F2FFD77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24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1463"/>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676400" y="12192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28" name="Rectangle 4"/>
          <p:cNvSpPr>
            <a:spLocks noGrp="1" noChangeArrowheads="1"/>
          </p:cNvSpPr>
          <p:nvPr>
            <p:ph type="ftr" sz="quarter" idx="3"/>
          </p:nvPr>
        </p:nvSpPr>
        <p:spPr bwMode="auto">
          <a:xfrm>
            <a:off x="5562600" y="6400800"/>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FrutigerBold" pitchFamily="2" charset="0"/>
              </a:defRPr>
            </a:lvl1pPr>
          </a:lstStyle>
          <a:p>
            <a:pPr algn="r" fontAlgn="base">
              <a:spcBef>
                <a:spcPct val="0"/>
              </a:spcBef>
              <a:spcAft>
                <a:spcPct val="0"/>
              </a:spcAft>
              <a:defRPr/>
            </a:pPr>
            <a:endParaRPr lang="en-US" dirty="0">
              <a:solidFill>
                <a:srgbClr val="000000"/>
              </a:solidFill>
              <a:ea typeface="ＭＳ Ｐゴシック" pitchFamily="34" charset="-128"/>
            </a:endParaRPr>
          </a:p>
        </p:txBody>
      </p:sp>
      <p:sp>
        <p:nvSpPr>
          <p:cNvPr id="2053" name="Rectangle 7"/>
          <p:cNvSpPr>
            <a:spLocks noChangeArrowheads="1"/>
          </p:cNvSpPr>
          <p:nvPr userDrawn="1"/>
        </p:nvSpPr>
        <p:spPr bwMode="auto">
          <a:xfrm>
            <a:off x="0" y="1600200"/>
            <a:ext cx="914400" cy="5257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
        <p:nvSpPr>
          <p:cNvPr id="2054" name="Rectangle 7"/>
          <p:cNvSpPr>
            <a:spLocks noChangeArrowheads="1"/>
          </p:cNvSpPr>
          <p:nvPr userDrawn="1"/>
        </p:nvSpPr>
        <p:spPr bwMode="auto">
          <a:xfrm>
            <a:off x="0" y="0"/>
            <a:ext cx="914400" cy="152400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Tree>
    <p:extLst>
      <p:ext uri="{BB962C8B-B14F-4D97-AF65-F5344CB8AC3E}">
        <p14:creationId xmlns:p14="http://schemas.microsoft.com/office/powerpoint/2010/main" val="1341157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p:titleStyle>
    <p:bodyStyle>
      <a:lvl1pPr marL="342900" indent="-342900" algn="l" rtl="0" eaLnBrk="0" fontAlgn="base" hangingPunct="0">
        <a:spcBef>
          <a:spcPct val="100000"/>
        </a:spcBef>
        <a:spcAft>
          <a:spcPct val="0"/>
        </a:spcAft>
        <a:defRPr sz="2600">
          <a:solidFill>
            <a:schemeClr val="tx1"/>
          </a:solidFill>
          <a:latin typeface="+mn-lt"/>
          <a:ea typeface="+mn-ea"/>
          <a:cs typeface="+mn-cs"/>
        </a:defRPr>
      </a:lvl1pPr>
      <a:lvl2pPr marL="6350" indent="-4763" algn="l" rtl="0" eaLnBrk="0" fontAlgn="base" hangingPunct="0">
        <a:spcBef>
          <a:spcPct val="65000"/>
        </a:spcBef>
        <a:spcAft>
          <a:spcPct val="0"/>
        </a:spcAft>
        <a:defRPr sz="2400">
          <a:solidFill>
            <a:schemeClr val="tx1"/>
          </a:solidFill>
          <a:latin typeface="KeplerRegular" pitchFamily="2" charset="0"/>
          <a:ea typeface="+mn-ea"/>
          <a:cs typeface="+mn-cs"/>
        </a:defRPr>
      </a:lvl2pPr>
      <a:lvl3pPr marL="236538" indent="-228600" algn="l" rtl="0" eaLnBrk="0" fontAlgn="base" hangingPunct="0">
        <a:spcBef>
          <a:spcPct val="40000"/>
        </a:spcBef>
        <a:spcAft>
          <a:spcPct val="0"/>
        </a:spcAft>
        <a:buChar char="•"/>
        <a:defRPr sz="2400">
          <a:solidFill>
            <a:schemeClr val="tx1"/>
          </a:solidFill>
          <a:latin typeface="KeplerRegular" pitchFamily="2" charset="0"/>
          <a:ea typeface="+mn-ea"/>
          <a:cs typeface="+mn-cs"/>
        </a:defRPr>
      </a:lvl3pPr>
      <a:lvl4pPr marL="466725" indent="-228600" algn="l" rtl="0" eaLnBrk="0" fontAlgn="base" hangingPunct="0">
        <a:spcBef>
          <a:spcPct val="20000"/>
        </a:spcBef>
        <a:spcAft>
          <a:spcPct val="0"/>
        </a:spcAft>
        <a:buSzPct val="90000"/>
        <a:buChar char="•"/>
        <a:defRPr sz="2200">
          <a:solidFill>
            <a:schemeClr val="tx1"/>
          </a:solidFill>
          <a:latin typeface="KeplerRegular" pitchFamily="2" charset="0"/>
          <a:ea typeface="+mn-ea"/>
          <a:cs typeface="+mn-cs"/>
        </a:defRPr>
      </a:lvl4pPr>
      <a:lvl5pPr marL="696913" indent="-228600" algn="l" rtl="0" eaLnBrk="0" fontAlgn="base" hangingPunct="0">
        <a:spcBef>
          <a:spcPct val="10000"/>
        </a:spcBef>
        <a:spcAft>
          <a:spcPct val="0"/>
        </a:spcAft>
        <a:buSzPct val="90000"/>
        <a:buChar char="•"/>
        <a:defRPr sz="2200">
          <a:solidFill>
            <a:schemeClr val="tx1"/>
          </a:solidFill>
          <a:latin typeface="KeplerRegular" pitchFamily="2" charset="0"/>
          <a:ea typeface="+mn-ea"/>
          <a:cs typeface="+mn-cs"/>
        </a:defRPr>
      </a:lvl5pPr>
      <a:lvl6pPr marL="11541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6pPr>
      <a:lvl7pPr marL="16113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7pPr>
      <a:lvl8pPr marL="20685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8pPr>
      <a:lvl9pPr marL="25257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10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993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784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17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571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131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145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229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793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8218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070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262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50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6470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414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486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820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713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248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302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371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12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05431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fontScheme name="1_Default Design">
      <a:majorFont>
        <a:latin typeface="FrutigerBold"/>
        <a:ea typeface="Arial"/>
        <a:cs typeface="Arial"/>
      </a:majorFont>
      <a:minorFont>
        <a:latin typeface="FrutigerBol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lnDef>
  </a:objectDefaults>
  <a:extraClrSchemeLst>
    <a:extraClrScheme>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1E3A"/>
        </a:lt1>
        <a:dk2>
          <a:srgbClr val="FFFFFF"/>
        </a:dk2>
        <a:lt2>
          <a:srgbClr val="0038A8"/>
        </a:lt2>
        <a:accent1>
          <a:srgbClr val="CCCCCC"/>
        </a:accent1>
        <a:accent2>
          <a:srgbClr val="67097F"/>
        </a:accent2>
        <a:accent3>
          <a:srgbClr val="DEABAE"/>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38A8"/>
        </a:lt1>
        <a:dk2>
          <a:srgbClr val="C41E3A"/>
        </a:dk2>
        <a:lt2>
          <a:srgbClr val="FFFFFF"/>
        </a:lt2>
        <a:accent1>
          <a:srgbClr val="CCCCCC"/>
        </a:accent1>
        <a:accent2>
          <a:srgbClr val="67097F"/>
        </a:accent2>
        <a:accent3>
          <a:srgbClr val="AAAED1"/>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66487</TotalTime>
  <Words>1981</Words>
  <Application>Microsoft Office PowerPoint</Application>
  <PresentationFormat>On-screen Show (4:3)</PresentationFormat>
  <Paragraphs>59</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ＭＳ Ｐゴシック</vt:lpstr>
      <vt:lpstr>Arial</vt:lpstr>
      <vt:lpstr>Calibri</vt:lpstr>
      <vt:lpstr>FrutigerBold</vt:lpstr>
      <vt:lpstr>KeplerRegular</vt:lpstr>
      <vt:lpstr>Times New Roman</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Siegel</dc:creator>
  <cp:lastModifiedBy>Kim D. Miller</cp:lastModifiedBy>
  <cp:revision>294</cp:revision>
  <cp:lastPrinted>2017-01-04T15:18:41Z</cp:lastPrinted>
  <dcterms:created xsi:type="dcterms:W3CDTF">2014-02-20T21:53:16Z</dcterms:created>
  <dcterms:modified xsi:type="dcterms:W3CDTF">2017-01-09T16:49:58Z</dcterms:modified>
</cp:coreProperties>
</file>