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A29BD-5662-41E9-B727-C5318DBA471C}" v="2" dt="2024-03-18T15:35:08.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9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Petri" userId="S::danielle.petri@cancer.org::57054f95-0fb9-4870-985d-54772240f1bb" providerId="AD" clId="Web-{D613C491-7CEB-2ACC-83DE-30F504473CCC}"/>
    <pc:docChg chg="modSld">
      <pc:chgData name="Danielle Petri" userId="S::danielle.petri@cancer.org::57054f95-0fb9-4870-985d-54772240f1bb" providerId="AD" clId="Web-{D613C491-7CEB-2ACC-83DE-30F504473CCC}" dt="2024-02-23T14:00:47.580" v="47"/>
      <pc:docMkLst>
        <pc:docMk/>
      </pc:docMkLst>
      <pc:sldChg chg="modNotes">
        <pc:chgData name="Danielle Petri" userId="S::danielle.petri@cancer.org::57054f95-0fb9-4870-985d-54772240f1bb" providerId="AD" clId="Web-{D613C491-7CEB-2ACC-83DE-30F504473CCC}" dt="2024-02-23T13:57:34.621" v="1"/>
        <pc:sldMkLst>
          <pc:docMk/>
          <pc:sldMk cId="2748712547" sldId="258"/>
        </pc:sldMkLst>
      </pc:sldChg>
      <pc:sldChg chg="modNotes">
        <pc:chgData name="Danielle Petri" userId="S::danielle.petri@cancer.org::57054f95-0fb9-4870-985d-54772240f1bb" providerId="AD" clId="Web-{D613C491-7CEB-2ACC-83DE-30F504473CCC}" dt="2024-02-23T13:57:38.043" v="3"/>
        <pc:sldMkLst>
          <pc:docMk/>
          <pc:sldMk cId="1149013067" sldId="259"/>
        </pc:sldMkLst>
      </pc:sldChg>
      <pc:sldChg chg="modNotes">
        <pc:chgData name="Danielle Petri" userId="S::danielle.petri@cancer.org::57054f95-0fb9-4870-985d-54772240f1bb" providerId="AD" clId="Web-{D613C491-7CEB-2ACC-83DE-30F504473CCC}" dt="2024-02-23T13:57:45.215" v="5"/>
        <pc:sldMkLst>
          <pc:docMk/>
          <pc:sldMk cId="1839578844" sldId="260"/>
        </pc:sldMkLst>
      </pc:sldChg>
      <pc:sldChg chg="modNotes">
        <pc:chgData name="Danielle Petri" userId="S::danielle.petri@cancer.org::57054f95-0fb9-4870-985d-54772240f1bb" providerId="AD" clId="Web-{D613C491-7CEB-2ACC-83DE-30F504473CCC}" dt="2024-02-23T13:57:56.700" v="7"/>
        <pc:sldMkLst>
          <pc:docMk/>
          <pc:sldMk cId="1483200083" sldId="261"/>
        </pc:sldMkLst>
      </pc:sldChg>
      <pc:sldChg chg="modNotes">
        <pc:chgData name="Danielle Petri" userId="S::danielle.petri@cancer.org::57054f95-0fb9-4870-985d-54772240f1bb" providerId="AD" clId="Web-{D613C491-7CEB-2ACC-83DE-30F504473CCC}" dt="2024-02-23T13:58:16.232" v="9"/>
        <pc:sldMkLst>
          <pc:docMk/>
          <pc:sldMk cId="2218742876" sldId="262"/>
        </pc:sldMkLst>
      </pc:sldChg>
      <pc:sldChg chg="modNotes">
        <pc:chgData name="Danielle Petri" userId="S::danielle.petri@cancer.org::57054f95-0fb9-4870-985d-54772240f1bb" providerId="AD" clId="Web-{D613C491-7CEB-2ACC-83DE-30F504473CCC}" dt="2024-02-23T13:58:26.748" v="11"/>
        <pc:sldMkLst>
          <pc:docMk/>
          <pc:sldMk cId="2931672535" sldId="263"/>
        </pc:sldMkLst>
      </pc:sldChg>
      <pc:sldChg chg="modNotes">
        <pc:chgData name="Danielle Petri" userId="S::danielle.petri@cancer.org::57054f95-0fb9-4870-985d-54772240f1bb" providerId="AD" clId="Web-{D613C491-7CEB-2ACC-83DE-30F504473CCC}" dt="2024-02-23T13:58:28.076" v="13"/>
        <pc:sldMkLst>
          <pc:docMk/>
          <pc:sldMk cId="1767689970" sldId="264"/>
        </pc:sldMkLst>
      </pc:sldChg>
      <pc:sldChg chg="modNotes">
        <pc:chgData name="Danielle Petri" userId="S::danielle.petri@cancer.org::57054f95-0fb9-4870-985d-54772240f1bb" providerId="AD" clId="Web-{D613C491-7CEB-2ACC-83DE-30F504473CCC}" dt="2024-02-23T13:58:33.092" v="15"/>
        <pc:sldMkLst>
          <pc:docMk/>
          <pc:sldMk cId="1065285745" sldId="265"/>
        </pc:sldMkLst>
      </pc:sldChg>
      <pc:sldChg chg="modNotes">
        <pc:chgData name="Danielle Petri" userId="S::danielle.petri@cancer.org::57054f95-0fb9-4870-985d-54772240f1bb" providerId="AD" clId="Web-{D613C491-7CEB-2ACC-83DE-30F504473CCC}" dt="2024-02-23T13:58:39.764" v="17"/>
        <pc:sldMkLst>
          <pc:docMk/>
          <pc:sldMk cId="3969152611" sldId="266"/>
        </pc:sldMkLst>
      </pc:sldChg>
      <pc:sldChg chg="modNotes">
        <pc:chgData name="Danielle Petri" userId="S::danielle.petri@cancer.org::57054f95-0fb9-4870-985d-54772240f1bb" providerId="AD" clId="Web-{D613C491-7CEB-2ACC-83DE-30F504473CCC}" dt="2024-02-23T13:58:44.779" v="19"/>
        <pc:sldMkLst>
          <pc:docMk/>
          <pc:sldMk cId="2961721818" sldId="267"/>
        </pc:sldMkLst>
      </pc:sldChg>
      <pc:sldChg chg="modNotes">
        <pc:chgData name="Danielle Petri" userId="S::danielle.petri@cancer.org::57054f95-0fb9-4870-985d-54772240f1bb" providerId="AD" clId="Web-{D613C491-7CEB-2ACC-83DE-30F504473CCC}" dt="2024-02-23T13:59:00.092" v="21"/>
        <pc:sldMkLst>
          <pc:docMk/>
          <pc:sldMk cId="2314102258" sldId="268"/>
        </pc:sldMkLst>
      </pc:sldChg>
      <pc:sldChg chg="modNotes">
        <pc:chgData name="Danielle Petri" userId="S::danielle.petri@cancer.org::57054f95-0fb9-4870-985d-54772240f1bb" providerId="AD" clId="Web-{D613C491-7CEB-2ACC-83DE-30F504473CCC}" dt="2024-02-23T13:59:21.718" v="23"/>
        <pc:sldMkLst>
          <pc:docMk/>
          <pc:sldMk cId="4114098537" sldId="269"/>
        </pc:sldMkLst>
      </pc:sldChg>
      <pc:sldChg chg="modNotes">
        <pc:chgData name="Danielle Petri" userId="S::danielle.petri@cancer.org::57054f95-0fb9-4870-985d-54772240f1bb" providerId="AD" clId="Web-{D613C491-7CEB-2ACC-83DE-30F504473CCC}" dt="2024-02-23T13:59:27.640" v="25"/>
        <pc:sldMkLst>
          <pc:docMk/>
          <pc:sldMk cId="774168702" sldId="270"/>
        </pc:sldMkLst>
      </pc:sldChg>
      <pc:sldChg chg="modNotes">
        <pc:chgData name="Danielle Petri" userId="S::danielle.petri@cancer.org::57054f95-0fb9-4870-985d-54772240f1bb" providerId="AD" clId="Web-{D613C491-7CEB-2ACC-83DE-30F504473CCC}" dt="2024-02-23T13:59:29.922" v="27"/>
        <pc:sldMkLst>
          <pc:docMk/>
          <pc:sldMk cId="3541406870" sldId="271"/>
        </pc:sldMkLst>
      </pc:sldChg>
      <pc:sldChg chg="modNotes">
        <pc:chgData name="Danielle Petri" userId="S::danielle.petri@cancer.org::57054f95-0fb9-4870-985d-54772240f1bb" providerId="AD" clId="Web-{D613C491-7CEB-2ACC-83DE-30F504473CCC}" dt="2024-02-23T13:59:36.797" v="29"/>
        <pc:sldMkLst>
          <pc:docMk/>
          <pc:sldMk cId="2190202099" sldId="272"/>
        </pc:sldMkLst>
      </pc:sldChg>
      <pc:sldChg chg="modNotes">
        <pc:chgData name="Danielle Petri" userId="S::danielle.petri@cancer.org::57054f95-0fb9-4870-985d-54772240f1bb" providerId="AD" clId="Web-{D613C491-7CEB-2ACC-83DE-30F504473CCC}" dt="2024-02-23T13:59:44.266" v="31"/>
        <pc:sldMkLst>
          <pc:docMk/>
          <pc:sldMk cId="2615596905" sldId="273"/>
        </pc:sldMkLst>
      </pc:sldChg>
      <pc:sldChg chg="modNotes">
        <pc:chgData name="Danielle Petri" userId="S::danielle.petri@cancer.org::57054f95-0fb9-4870-985d-54772240f1bb" providerId="AD" clId="Web-{D613C491-7CEB-2ACC-83DE-30F504473CCC}" dt="2024-02-23T13:59:55.876" v="33"/>
        <pc:sldMkLst>
          <pc:docMk/>
          <pc:sldMk cId="1713907920" sldId="274"/>
        </pc:sldMkLst>
      </pc:sldChg>
      <pc:sldChg chg="modNotes">
        <pc:chgData name="Danielle Petri" userId="S::danielle.petri@cancer.org::57054f95-0fb9-4870-985d-54772240f1bb" providerId="AD" clId="Web-{D613C491-7CEB-2ACC-83DE-30F504473CCC}" dt="2024-02-23T14:00:06.048" v="35"/>
        <pc:sldMkLst>
          <pc:docMk/>
          <pc:sldMk cId="3440083313" sldId="275"/>
        </pc:sldMkLst>
      </pc:sldChg>
      <pc:sldChg chg="modNotes">
        <pc:chgData name="Danielle Petri" userId="S::danielle.petri@cancer.org::57054f95-0fb9-4870-985d-54772240f1bb" providerId="AD" clId="Web-{D613C491-7CEB-2ACC-83DE-30F504473CCC}" dt="2024-02-23T14:00:08.642" v="37"/>
        <pc:sldMkLst>
          <pc:docMk/>
          <pc:sldMk cId="3756867350" sldId="276"/>
        </pc:sldMkLst>
      </pc:sldChg>
      <pc:sldChg chg="modNotes">
        <pc:chgData name="Danielle Petri" userId="S::danielle.petri@cancer.org::57054f95-0fb9-4870-985d-54772240f1bb" providerId="AD" clId="Web-{D613C491-7CEB-2ACC-83DE-30F504473CCC}" dt="2024-02-23T14:00:13.907" v="39"/>
        <pc:sldMkLst>
          <pc:docMk/>
          <pc:sldMk cId="3248834533" sldId="277"/>
        </pc:sldMkLst>
      </pc:sldChg>
      <pc:sldChg chg="modNotes">
        <pc:chgData name="Danielle Petri" userId="S::danielle.petri@cancer.org::57054f95-0fb9-4870-985d-54772240f1bb" providerId="AD" clId="Web-{D613C491-7CEB-2ACC-83DE-30F504473CCC}" dt="2024-02-23T14:00:19.876" v="41"/>
        <pc:sldMkLst>
          <pc:docMk/>
          <pc:sldMk cId="1469843115" sldId="278"/>
        </pc:sldMkLst>
      </pc:sldChg>
      <pc:sldChg chg="modNotes">
        <pc:chgData name="Danielle Petri" userId="S::danielle.petri@cancer.org::57054f95-0fb9-4870-985d-54772240f1bb" providerId="AD" clId="Web-{D613C491-7CEB-2ACC-83DE-30F504473CCC}" dt="2024-02-23T14:00:25.408" v="43"/>
        <pc:sldMkLst>
          <pc:docMk/>
          <pc:sldMk cId="1924557457" sldId="279"/>
        </pc:sldMkLst>
      </pc:sldChg>
      <pc:sldChg chg="modNotes">
        <pc:chgData name="Danielle Petri" userId="S::danielle.petri@cancer.org::57054f95-0fb9-4870-985d-54772240f1bb" providerId="AD" clId="Web-{D613C491-7CEB-2ACC-83DE-30F504473CCC}" dt="2024-02-23T14:00:42.455" v="45"/>
        <pc:sldMkLst>
          <pc:docMk/>
          <pc:sldMk cId="2711901278" sldId="280"/>
        </pc:sldMkLst>
      </pc:sldChg>
      <pc:sldChg chg="modNotes">
        <pc:chgData name="Danielle Petri" userId="S::danielle.petri@cancer.org::57054f95-0fb9-4870-985d-54772240f1bb" providerId="AD" clId="Web-{D613C491-7CEB-2ACC-83DE-30F504473CCC}" dt="2024-02-23T14:00:47.580" v="47"/>
        <pc:sldMkLst>
          <pc:docMk/>
          <pc:sldMk cId="805941615" sldId="281"/>
        </pc:sldMkLst>
      </pc:sldChg>
    </pc:docChg>
  </pc:docChgLst>
  <pc:docChgLst>
    <pc:chgData name="Talia Henkle" userId="8358a28e-4fc0-4d4d-9e38-f7ffe2b31c0d" providerId="ADAL" clId="{17228778-7B93-48EB-B54B-9DA061E7E899}"/>
    <pc:docChg chg="delSld modSld sldOrd">
      <pc:chgData name="Talia Henkle" userId="8358a28e-4fc0-4d4d-9e38-f7ffe2b31c0d" providerId="ADAL" clId="{17228778-7B93-48EB-B54B-9DA061E7E899}" dt="2024-03-08T20:09:50.558" v="4" actId="2696"/>
      <pc:docMkLst>
        <pc:docMk/>
      </pc:docMkLst>
      <pc:sldChg chg="del ord">
        <pc:chgData name="Talia Henkle" userId="8358a28e-4fc0-4d4d-9e38-f7ffe2b31c0d" providerId="ADAL" clId="{17228778-7B93-48EB-B54B-9DA061E7E899}" dt="2024-03-08T20:09:50.558" v="4" actId="2696"/>
        <pc:sldMkLst>
          <pc:docMk/>
          <pc:sldMk cId="2533833485" sldId="256"/>
        </pc:sldMkLst>
      </pc:sldChg>
    </pc:docChg>
  </pc:docChgLst>
  <pc:docChgLst>
    <pc:chgData name="Talia Henkle" userId="8358a28e-4fc0-4d4d-9e38-f7ffe2b31c0d" providerId="ADAL" clId="{F54A29BD-5662-41E9-B727-C5318DBA471C}"/>
    <pc:docChg chg="custSel modSld">
      <pc:chgData name="Talia Henkle" userId="8358a28e-4fc0-4d4d-9e38-f7ffe2b31c0d" providerId="ADAL" clId="{F54A29BD-5662-41E9-B727-C5318DBA471C}" dt="2024-03-18T15:34:20.483" v="4" actId="27636"/>
      <pc:docMkLst>
        <pc:docMk/>
      </pc:docMkLst>
      <pc:sldChg chg="modSp mod">
        <pc:chgData name="Talia Henkle" userId="8358a28e-4fc0-4d4d-9e38-f7ffe2b31c0d" providerId="ADAL" clId="{F54A29BD-5662-41E9-B727-C5318DBA471C}" dt="2024-03-18T15:34:20.260" v="0" actId="27636"/>
        <pc:sldMkLst>
          <pc:docMk/>
          <pc:sldMk cId="1844983902" sldId="257"/>
        </pc:sldMkLst>
        <pc:spChg chg="mod">
          <ac:chgData name="Talia Henkle" userId="8358a28e-4fc0-4d4d-9e38-f7ffe2b31c0d" providerId="ADAL" clId="{F54A29BD-5662-41E9-B727-C5318DBA471C}" dt="2024-03-18T15:34:20.260" v="0" actId="27636"/>
          <ac:spMkLst>
            <pc:docMk/>
            <pc:sldMk cId="1844983902" sldId="257"/>
            <ac:spMk id="2" creationId="{265B85EA-E3A8-1070-F9F7-165B272BDBE8}"/>
          </ac:spMkLst>
        </pc:spChg>
      </pc:sldChg>
      <pc:sldChg chg="modSp mod">
        <pc:chgData name="Talia Henkle" userId="8358a28e-4fc0-4d4d-9e38-f7ffe2b31c0d" providerId="ADAL" clId="{F54A29BD-5662-41E9-B727-C5318DBA471C}" dt="2024-03-18T15:34:20.429" v="1" actId="27636"/>
        <pc:sldMkLst>
          <pc:docMk/>
          <pc:sldMk cId="2218742876" sldId="262"/>
        </pc:sldMkLst>
        <pc:spChg chg="mod">
          <ac:chgData name="Talia Henkle" userId="8358a28e-4fc0-4d4d-9e38-f7ffe2b31c0d" providerId="ADAL" clId="{F54A29BD-5662-41E9-B727-C5318DBA471C}" dt="2024-03-18T15:34:20.429" v="1" actId="27636"/>
          <ac:spMkLst>
            <pc:docMk/>
            <pc:sldMk cId="2218742876" sldId="262"/>
            <ac:spMk id="2" creationId="{7BE6B31B-7ED1-0E4D-AF8A-BE947F3ED84B}"/>
          </ac:spMkLst>
        </pc:spChg>
      </pc:sldChg>
      <pc:sldChg chg="modSp mod">
        <pc:chgData name="Talia Henkle" userId="8358a28e-4fc0-4d4d-9e38-f7ffe2b31c0d" providerId="ADAL" clId="{F54A29BD-5662-41E9-B727-C5318DBA471C}" dt="2024-03-18T15:34:20.443" v="2" actId="27636"/>
        <pc:sldMkLst>
          <pc:docMk/>
          <pc:sldMk cId="2961721818" sldId="267"/>
        </pc:sldMkLst>
        <pc:spChg chg="mod">
          <ac:chgData name="Talia Henkle" userId="8358a28e-4fc0-4d4d-9e38-f7ffe2b31c0d" providerId="ADAL" clId="{F54A29BD-5662-41E9-B727-C5318DBA471C}" dt="2024-03-18T15:34:20.443" v="2" actId="27636"/>
          <ac:spMkLst>
            <pc:docMk/>
            <pc:sldMk cId="2961721818" sldId="267"/>
            <ac:spMk id="2" creationId="{D59C28FC-D7D6-A708-6903-409F346632E5}"/>
          </ac:spMkLst>
        </pc:spChg>
      </pc:sldChg>
      <pc:sldChg chg="modSp mod">
        <pc:chgData name="Talia Henkle" userId="8358a28e-4fc0-4d4d-9e38-f7ffe2b31c0d" providerId="ADAL" clId="{F54A29BD-5662-41E9-B727-C5318DBA471C}" dt="2024-03-18T15:34:20.467" v="3" actId="27636"/>
        <pc:sldMkLst>
          <pc:docMk/>
          <pc:sldMk cId="2615596905" sldId="273"/>
        </pc:sldMkLst>
        <pc:spChg chg="mod">
          <ac:chgData name="Talia Henkle" userId="8358a28e-4fc0-4d4d-9e38-f7ffe2b31c0d" providerId="ADAL" clId="{F54A29BD-5662-41E9-B727-C5318DBA471C}" dt="2024-03-18T15:34:20.467" v="3" actId="27636"/>
          <ac:spMkLst>
            <pc:docMk/>
            <pc:sldMk cId="2615596905" sldId="273"/>
            <ac:spMk id="2" creationId="{DC21176D-02F8-2EFE-E877-0C3D34172A38}"/>
          </ac:spMkLst>
        </pc:spChg>
      </pc:sldChg>
      <pc:sldChg chg="modSp mod">
        <pc:chgData name="Talia Henkle" userId="8358a28e-4fc0-4d4d-9e38-f7ffe2b31c0d" providerId="ADAL" clId="{F54A29BD-5662-41E9-B727-C5318DBA471C}" dt="2024-03-18T15:34:20.483" v="4" actId="27636"/>
        <pc:sldMkLst>
          <pc:docMk/>
          <pc:sldMk cId="805941615" sldId="281"/>
        </pc:sldMkLst>
        <pc:spChg chg="mod">
          <ac:chgData name="Talia Henkle" userId="8358a28e-4fc0-4d4d-9e38-f7ffe2b31c0d" providerId="ADAL" clId="{F54A29BD-5662-41E9-B727-C5318DBA471C}" dt="2024-03-18T15:34:20.483" v="4" actId="27636"/>
          <ac:spMkLst>
            <pc:docMk/>
            <pc:sldMk cId="805941615" sldId="281"/>
            <ac:spMk id="2" creationId="{17E7F9FB-E839-CF0F-AF1F-50A4F07E10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8633B-0EE6-4D47-BBF8-BF58AD25040F}" type="datetimeFigureOut">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B04D8-D191-407C-91D5-BD8E3582D2D3}" type="slidenum">
              <a:t>‹#›</a:t>
            </a:fld>
            <a:endParaRPr lang="en-US"/>
          </a:p>
        </p:txBody>
      </p:sp>
    </p:spTree>
    <p:extLst>
      <p:ext uri="{BB962C8B-B14F-4D97-AF65-F5344CB8AC3E}">
        <p14:creationId xmlns:p14="http://schemas.microsoft.com/office/powerpoint/2010/main" val="314495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ancer.org/cancer/breast-cancer/risk-and-prevention/breast-cancer-risk-factors-you-cannot-chang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ncer.org/cancer/breast-cancer/risk-and-prevention/breast-cancer-risk-factors-you-cannot-change.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ancer.org/cancer/breast-cancer/screening-tests-and-early-detection/american-cancer-society-recommendations-for-the-early-detection-of-breast-cancer.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br>
              <a:rPr lang="en-US" b="1">
                <a:cs typeface="+mn-lt"/>
              </a:rPr>
            </a:br>
            <a:endParaRPr lang="en-US"/>
          </a:p>
          <a:p>
            <a:r>
              <a:rPr lang="en-US"/>
              <a:t>Breast cancer is the most common type of cancer in women in the United States. Breast cancer cases are rising at a rate of </a:t>
            </a:r>
            <a:r>
              <a:rPr lang="en-US" b="1"/>
              <a:t>0.6% each year</a:t>
            </a:r>
            <a:r>
              <a:rPr lang="en-US"/>
              <a:t>.</a:t>
            </a:r>
          </a:p>
          <a:p>
            <a:endParaRPr lang="en-US"/>
          </a:p>
          <a:p>
            <a:r>
              <a:rPr lang="en-US"/>
              <a:t>The American Cancer Society's estimates for breast cancer in the United States for 2024 are: </a:t>
            </a:r>
          </a:p>
          <a:p>
            <a:pPr marL="171450" indent="-171450">
              <a:buFont typeface="Arial,Sans-Serif"/>
              <a:buChar char="•"/>
            </a:pPr>
            <a:r>
              <a:rPr lang="en-US"/>
              <a:t>About 310,720 new cases of invasive breast cancer will be diagnosed in women. </a:t>
            </a:r>
          </a:p>
          <a:p>
            <a:pPr marL="171450" indent="-171450">
              <a:buFont typeface="Arial,Sans-Serif"/>
              <a:buChar char="•"/>
            </a:pPr>
            <a:r>
              <a:rPr lang="en-US"/>
              <a:t>About 2,790 new cases of invasive breast cancer will be diagnosed in men</a:t>
            </a:r>
          </a:p>
          <a:p>
            <a:pPr marL="171450" indent="-171450">
              <a:buFont typeface="Arial,Sans-Serif"/>
              <a:buChar char="•"/>
            </a:pPr>
            <a:endParaRPr lang="en-US"/>
          </a:p>
          <a:p>
            <a:pPr marL="171450" indent="-171450">
              <a:buFont typeface="Arial,Sans-Serif"/>
              <a:buChar char="•"/>
            </a:pPr>
            <a:r>
              <a:rPr lang="en-US"/>
              <a:t>Breast cancer accounts for about 30% (or 1 in 3) of all new female cancers each year. There is a 1 in 8 chance a woman will develop breast cancer in her lifetime, but there is also a 7 in 8 chance she will not.</a:t>
            </a:r>
          </a:p>
          <a:p>
            <a:pPr marL="171450" indent="-171450">
              <a:buFont typeface="Arial,Sans-Serif"/>
              <a:buChar char="•"/>
            </a:pPr>
            <a:endParaRPr lang="en-US"/>
          </a:p>
          <a:p>
            <a:pPr marL="171450" indent="-171450">
              <a:buFont typeface="Arial,Sans-Serif"/>
              <a:buChar char="•"/>
            </a:pPr>
            <a:r>
              <a:rPr lang="en-US"/>
              <a:t>Breast cancer is less common in men, with an average lifetime risk of getting breast cancer of about 1 in 726.</a:t>
            </a:r>
          </a:p>
          <a:p>
            <a:pPr marL="171450" indent="-171450">
              <a:buFont typeface="Arial,Sans-Serif"/>
              <a:buChar char="•"/>
            </a:pPr>
            <a:endParaRPr lang="en-US"/>
          </a:p>
          <a:p>
            <a:pPr marL="171450" indent="-171450">
              <a:buFont typeface="Arial,Sans-Serif"/>
              <a:buChar char="•"/>
            </a:pPr>
            <a:r>
              <a:rPr lang="en-US"/>
              <a:t>Let’s learn about what you can do to prevent and detect breast cancer.</a:t>
            </a:r>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2</a:t>
            </a:fld>
            <a:endParaRPr lang="en-US"/>
          </a:p>
        </p:txBody>
      </p:sp>
    </p:spTree>
    <p:extLst>
      <p:ext uri="{BB962C8B-B14F-4D97-AF65-F5344CB8AC3E}">
        <p14:creationId xmlns:p14="http://schemas.microsoft.com/office/powerpoint/2010/main" val="320932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A risk factor is anything that affects your chance of getting a disease such as cancer. Different cancers have different risk factors. Some risk factors, like smoking and excess sun exposure, can be changed. Others, like your age or family history, can’t be changed.</a:t>
            </a:r>
          </a:p>
          <a:p>
            <a:endParaRPr lang="en-US"/>
          </a:p>
          <a:p>
            <a:r>
              <a:rPr lang="en-US"/>
              <a:t>Having a risk factor, or even several risk factors, does not mean that you will get the disease. And some people who get the disease may not have any known risk factors. </a:t>
            </a:r>
          </a:p>
          <a:p>
            <a:endParaRPr lang="en-US"/>
          </a:p>
          <a:p>
            <a:r>
              <a:rPr lang="en-US"/>
              <a:t>Still, researchers have found several risk factors that may increase a person's chance of developing breast cancer.</a:t>
            </a:r>
          </a:p>
        </p:txBody>
      </p:sp>
      <p:sp>
        <p:nvSpPr>
          <p:cNvPr id="4" name="Slide Number Placeholder 3"/>
          <p:cNvSpPr>
            <a:spLocks noGrp="1"/>
          </p:cNvSpPr>
          <p:nvPr>
            <p:ph type="sldNum" sz="quarter" idx="5"/>
          </p:nvPr>
        </p:nvSpPr>
        <p:spPr/>
        <p:txBody>
          <a:bodyPr/>
          <a:lstStyle/>
          <a:p>
            <a:fld id="{8D0B04D8-D191-407C-91D5-BD8E3582D2D3}" type="slidenum">
              <a:t>11</a:t>
            </a:fld>
            <a:endParaRPr lang="en-US"/>
          </a:p>
        </p:txBody>
      </p:sp>
    </p:spTree>
    <p:extLst>
      <p:ext uri="{BB962C8B-B14F-4D97-AF65-F5344CB8AC3E}">
        <p14:creationId xmlns:p14="http://schemas.microsoft.com/office/powerpoint/2010/main" val="4054156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The way people live can impact their risk for breast cancer. Lifestyle risk factors include:</a:t>
            </a:r>
          </a:p>
          <a:p>
            <a:r>
              <a:rPr lang="en-US"/>
              <a:t> </a:t>
            </a:r>
          </a:p>
          <a:p>
            <a:r>
              <a:rPr lang="en-US" b="1"/>
              <a:t>Physical activity</a:t>
            </a:r>
            <a:r>
              <a:rPr lang="en-US"/>
              <a:t>: Evidence is growing that regular physical activity reduces breast cancer risk, especially in women after menopause. Exactly how physical activity might reduce breast cancer risk isn’t clear, but it may be due to its effects on body weight, inflammation, hormones, and energy balance. The American Cancer Society recommends that adults get 150-300 minutes of moderate-intensity physical activity per week, or 75-150 minutes of vigorous-intensity physical activity, or an equivalent combination; getting to or going over the upper limit of 300 minutes.</a:t>
            </a:r>
          </a:p>
          <a:p>
            <a:endParaRPr lang="en-US"/>
          </a:p>
          <a:p>
            <a:r>
              <a:rPr lang="en-US" b="1"/>
              <a:t>Unhealthy body weight:</a:t>
            </a:r>
            <a:r>
              <a:rPr lang="en-US"/>
              <a:t> Before menopause, the ovaries produce most estrogen, and fat tissue produces a small amount. After menopause (when the ovaries stop making estrogen), most of a woman's estrogen comes from fat tissue. Having more fat tissue after menopause can increase estrogen levels and increase the likelihood of developing breast cancer. Also, women who are overweight tend to have higher blood insulin levels. Higher insulin levels have been linked to breast cancer.  Still, the connection between weight and breast cancer risk is complex. For example, the risk appears to be increased for women who gained weight as an adult but the risk before menopause is actually </a:t>
            </a:r>
            <a:r>
              <a:rPr lang="en-US" i="1"/>
              <a:t>lower</a:t>
            </a:r>
            <a:r>
              <a:rPr lang="en-US"/>
              <a:t> in women who are obese.</a:t>
            </a:r>
          </a:p>
          <a:p>
            <a:r>
              <a:rPr lang="en-US"/>
              <a:t> </a:t>
            </a:r>
          </a:p>
          <a:p>
            <a:r>
              <a:rPr lang="en-US" b="1"/>
              <a:t>Alcohol use</a:t>
            </a:r>
            <a:r>
              <a:rPr lang="en-US"/>
              <a:t>: Women who have 1 alcoholic drink a day have a small (about 7% to 10%) increase in risk compared with non-drinkers, while women who have 2 to 3 drinks a day have about a 20% higher risk than non-drinkers. </a:t>
            </a:r>
          </a:p>
          <a:p>
            <a:endParaRPr lang="en-US">
              <a:ea typeface="Calibri"/>
              <a:cs typeface="Calibri"/>
            </a:endParaRPr>
          </a:p>
          <a:p>
            <a:r>
              <a:rPr lang="en-US" i="1"/>
              <a:t>If asked</a:t>
            </a:r>
            <a:r>
              <a:rPr lang="en-US"/>
              <a:t>, a drink of alcohol is defined as: </a:t>
            </a:r>
          </a:p>
          <a:p>
            <a:pPr marL="285750" indent="-285750">
              <a:buFont typeface="Arial,Sans-Serif"/>
              <a:buChar char="•"/>
            </a:pPr>
            <a:r>
              <a:rPr lang="en-US"/>
              <a:t>12 ounces of beer  </a:t>
            </a:r>
          </a:p>
          <a:p>
            <a:pPr marL="285750" indent="-285750">
              <a:buFont typeface="Arial,Sans-Serif"/>
              <a:buChar char="•"/>
            </a:pPr>
            <a:r>
              <a:rPr lang="en-US"/>
              <a:t>5 ounces of wine </a:t>
            </a:r>
          </a:p>
          <a:p>
            <a:pPr marL="285750" indent="-285750">
              <a:buFont typeface="Arial,Sans-Serif"/>
              <a:buChar char="•"/>
            </a:pPr>
            <a:r>
              <a:rPr lang="en-US"/>
              <a:t>1.5 ounces or a “shot” of 80-proof distilled spirits or liquor (such as gin, rum, vodka, or whiskey).</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12</a:t>
            </a:fld>
            <a:endParaRPr lang="en-US"/>
          </a:p>
        </p:txBody>
      </p:sp>
    </p:spTree>
    <p:extLst>
      <p:ext uri="{BB962C8B-B14F-4D97-AF65-F5344CB8AC3E}">
        <p14:creationId xmlns:p14="http://schemas.microsoft.com/office/powerpoint/2010/main" val="12821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 </a:t>
            </a:r>
          </a:p>
          <a:p>
            <a:r>
              <a:rPr lang="en-US" b="1"/>
              <a:t>Medication Use</a:t>
            </a:r>
            <a:endParaRPr lang="en-US"/>
          </a:p>
          <a:p>
            <a:r>
              <a:rPr lang="en-US"/>
              <a:t>Some </a:t>
            </a:r>
            <a:r>
              <a:rPr lang="en-US" b="1"/>
              <a:t>birth control methods </a:t>
            </a:r>
            <a:r>
              <a:rPr lang="en-US"/>
              <a:t>use hormones, which might increase breast cancer risk. Ask your physician for more information about oral contraceptives, birth control shots, and birth control implants such as, IUDs, skin patches, or vaginal rings.</a:t>
            </a:r>
          </a:p>
          <a:p>
            <a:endParaRPr lang="en-US"/>
          </a:p>
          <a:p>
            <a:r>
              <a:rPr lang="en-US"/>
              <a:t>Hormones given to treat symptoms of menopause including hot flashes and sweating. Treatments can include pills, skin patches, injections, or vaginal rings. Several large studies have looked at possible links between </a:t>
            </a:r>
            <a:r>
              <a:rPr lang="en-US" b="1"/>
              <a:t>systemic hormone therapy in menopausal women </a:t>
            </a:r>
            <a:r>
              <a:rPr lang="en-US"/>
              <a:t>and different types of cancer. Talk with your doctor to make sure that the benefits outweigh the risk for taking menopausal hormone therapy.</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13</a:t>
            </a:fld>
            <a:endParaRPr lang="en-US"/>
          </a:p>
        </p:txBody>
      </p:sp>
    </p:spTree>
    <p:extLst>
      <p:ext uri="{BB962C8B-B14F-4D97-AF65-F5344CB8AC3E}">
        <p14:creationId xmlns:p14="http://schemas.microsoft.com/office/powerpoint/2010/main" val="108276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These are nonmodifiable risk factors found to increase risk for breast cancer. </a:t>
            </a:r>
          </a:p>
          <a:p>
            <a:endParaRPr lang="en-US"/>
          </a:p>
          <a:p>
            <a:r>
              <a:rPr lang="en-US" b="1"/>
              <a:t>Being born female</a:t>
            </a:r>
            <a:endParaRPr lang="en-US"/>
          </a:p>
          <a:p>
            <a:r>
              <a:rPr lang="en-US"/>
              <a:t>This is the main risk factor for breast cancer. Men can get breast cancer, too, but this disease is much more common in women than in men.</a:t>
            </a:r>
          </a:p>
          <a:p>
            <a:endParaRPr lang="en-US"/>
          </a:p>
          <a:p>
            <a:r>
              <a:rPr lang="en-US" b="1"/>
              <a:t>Aging</a:t>
            </a:r>
            <a:endParaRPr lang="en-US"/>
          </a:p>
          <a:p>
            <a:r>
              <a:rPr lang="en-US"/>
              <a:t>As you get older, your risk of breast cancer goes up. Most breast cancers are found in women aged 55 years and older.</a:t>
            </a:r>
          </a:p>
          <a:p>
            <a:endParaRPr lang="en-US"/>
          </a:p>
          <a:p>
            <a:r>
              <a:rPr lang="en-US" b="1"/>
              <a:t>Starting menstrual periods early</a:t>
            </a:r>
            <a:endParaRPr lang="en-US"/>
          </a:p>
          <a:p>
            <a:r>
              <a:rPr lang="en-US"/>
              <a:t>Women who have had more menstrual cycles because they started menstruating early (especially before age 12) have a slightly higher risk of breast cancer. The increase in risk may be due to a longer lifetime exposure to the hormones estrogen and progesterone.</a:t>
            </a:r>
          </a:p>
          <a:p>
            <a:endParaRPr lang="en-US"/>
          </a:p>
          <a:p>
            <a:r>
              <a:rPr lang="en-US" b="1"/>
              <a:t>Going through menopause later</a:t>
            </a:r>
            <a:endParaRPr lang="en-US"/>
          </a:p>
          <a:p>
            <a:r>
              <a:rPr lang="en-US"/>
              <a:t>Women who have had more menstrual cycles because they went through menopause later (typically after age 55) have a slightly higher risk of breast cancer. The increase in risk may be because they have a longer lifetime exposure to the hormones estrogen and progesterone.</a:t>
            </a:r>
          </a:p>
          <a:p>
            <a:endParaRPr lang="en-US"/>
          </a:p>
          <a:p>
            <a:r>
              <a:rPr lang="en-US" b="1"/>
              <a:t>Being taller</a:t>
            </a:r>
            <a:endParaRPr lang="en-US"/>
          </a:p>
          <a:p>
            <a:r>
              <a:rPr lang="en-US"/>
              <a:t>Many studies have found that taller women have a higher risk of breast cancer than shorter women. The reasons for this aren’t exactly clear, but it may have something to do with factors that affect early growth, such as nutrition early in life, as well as hormonal or genetic factors.</a:t>
            </a:r>
          </a:p>
          <a:p>
            <a:endParaRPr lang="en-US"/>
          </a:p>
          <a:p>
            <a:r>
              <a:rPr lang="en-US" b="1"/>
              <a:t>Race and Ethnicity: </a:t>
            </a:r>
            <a:r>
              <a:rPr lang="en-US"/>
              <a:t>Overall, White women are slightly more likely to develop breast cancer than African American women, although the gap between them has been closing in recent years. In women under age 40, breast cancer is more common in African American women. African American women are also more likely to die from breast cancer at any age. Asian, Hispanic, and Native American women have a lower risk of developing and dying from breast cancer.</a:t>
            </a:r>
          </a:p>
        </p:txBody>
      </p:sp>
      <p:sp>
        <p:nvSpPr>
          <p:cNvPr id="4" name="Slide Number Placeholder 3"/>
          <p:cNvSpPr>
            <a:spLocks noGrp="1"/>
          </p:cNvSpPr>
          <p:nvPr>
            <p:ph type="sldNum" sz="quarter" idx="5"/>
          </p:nvPr>
        </p:nvSpPr>
        <p:spPr/>
        <p:txBody>
          <a:bodyPr/>
          <a:lstStyle/>
          <a:p>
            <a:fld id="{8D0B04D8-D191-407C-91D5-BD8E3582D2D3}" type="slidenum">
              <a:t>14</a:t>
            </a:fld>
            <a:endParaRPr lang="en-US"/>
          </a:p>
        </p:txBody>
      </p:sp>
    </p:spTree>
    <p:extLst>
      <p:ext uri="{BB962C8B-B14F-4D97-AF65-F5344CB8AC3E}">
        <p14:creationId xmlns:p14="http://schemas.microsoft.com/office/powerpoint/2010/main" val="409672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It’s important to note that women with the risk factors shown here should talk to their doctor. </a:t>
            </a:r>
          </a:p>
          <a:p>
            <a:endParaRPr lang="en-US"/>
          </a:p>
          <a:p>
            <a:r>
              <a:rPr lang="en-US"/>
              <a:t>This includes women who:</a:t>
            </a:r>
          </a:p>
          <a:p>
            <a:pPr marL="285750" indent="-285750">
              <a:buFont typeface="Arial,Sans-Serif"/>
              <a:buChar char="•"/>
            </a:pPr>
            <a:r>
              <a:rPr lang="en-US"/>
              <a:t>Have a known </a:t>
            </a:r>
            <a:r>
              <a:rPr lang="en-US" i="1">
                <a:hlinkClick r:id="rId3"/>
              </a:rPr>
              <a:t>BRCA1</a:t>
            </a:r>
            <a:r>
              <a:rPr lang="en-US">
                <a:hlinkClick r:id="rId3"/>
              </a:rPr>
              <a:t> or </a:t>
            </a:r>
            <a:r>
              <a:rPr lang="en-US" i="1">
                <a:hlinkClick r:id="rId3"/>
              </a:rPr>
              <a:t>BRCA2</a:t>
            </a:r>
            <a:r>
              <a:rPr lang="en-US">
                <a:hlinkClick r:id="rId3"/>
              </a:rPr>
              <a:t> gene mutation</a:t>
            </a:r>
            <a:r>
              <a:rPr lang="en-US"/>
              <a:t> (based on having had genetic testing);</a:t>
            </a:r>
          </a:p>
          <a:p>
            <a:pPr marL="285750" indent="-285750">
              <a:buFont typeface="Arial,Sans-Serif"/>
              <a:buChar char="•"/>
            </a:pPr>
            <a:endParaRPr lang="en-US"/>
          </a:p>
          <a:p>
            <a:pPr marL="285750" indent="-285750">
              <a:buFont typeface="Arial,Sans-Serif"/>
              <a:buChar char="•"/>
            </a:pPr>
            <a:r>
              <a:rPr lang="en-US"/>
              <a:t>Have Li-Fraumeni syndrome, Cowden syndrome, or Bannayan-Riley-Ruvalcaba syndrome, or have first-degree relatives with one of these syndromes.</a:t>
            </a:r>
          </a:p>
          <a:p>
            <a:pPr marL="285750" indent="-285750">
              <a:buFont typeface="Arial,Sans-Serif"/>
              <a:buChar char="•"/>
            </a:pPr>
            <a:endParaRPr lang="en-US"/>
          </a:p>
          <a:p>
            <a:pPr marL="285750" indent="-285750">
              <a:buFont typeface="Arial,Sans-Serif"/>
              <a:buChar char="•"/>
            </a:pPr>
            <a:r>
              <a:rPr lang="en-US"/>
              <a:t>Have a first-degree relative (parent, brother, sister, or child) with a </a:t>
            </a:r>
            <a:r>
              <a:rPr lang="en-US" i="1"/>
              <a:t>BRCA1</a:t>
            </a:r>
            <a:r>
              <a:rPr lang="en-US"/>
              <a:t> or </a:t>
            </a:r>
            <a:r>
              <a:rPr lang="en-US" i="1"/>
              <a:t>BRCA2</a:t>
            </a:r>
            <a:r>
              <a:rPr lang="en-US"/>
              <a:t> gene mutation, and have not had genetic testing themselves;</a:t>
            </a:r>
          </a:p>
          <a:p>
            <a:pPr marL="285750" indent="-285750">
              <a:buFont typeface="Arial,Sans-Serif"/>
              <a:buChar char="•"/>
            </a:pPr>
            <a:endParaRPr lang="en-US"/>
          </a:p>
          <a:p>
            <a:pPr marL="285750" indent="-285750">
              <a:buFont typeface="Arial,Sans-Serif"/>
              <a:buChar char="•"/>
            </a:pPr>
            <a:r>
              <a:rPr lang="en-US"/>
              <a:t>Have had breast cancer before.</a:t>
            </a:r>
          </a:p>
          <a:p>
            <a:endParaRPr lang="en-US"/>
          </a:p>
          <a:p>
            <a:pPr marL="285750" indent="-285750">
              <a:buFont typeface="Arial,Sans-Serif"/>
              <a:buChar char="•"/>
            </a:pPr>
            <a:r>
              <a:rPr lang="en-US"/>
              <a:t>Another risk factor is breast density, which is a measure of how much fibrous and glandular tissue (also known as </a:t>
            </a:r>
            <a:r>
              <a:rPr lang="en-US" i="1"/>
              <a:t>fibroglandular tissue</a:t>
            </a:r>
            <a:r>
              <a:rPr lang="en-US"/>
              <a:t>) there is in your breast, as compared to fat tissue. It isn’t related to breast size or firmness. </a:t>
            </a:r>
          </a:p>
          <a:p>
            <a:pPr marL="285750" indent="-285750">
              <a:buFont typeface="Arial,Sans-Serif"/>
              <a:buChar char="•"/>
            </a:pPr>
            <a:endParaRPr lang="en-US"/>
          </a:p>
          <a:p>
            <a:pPr marL="285750" indent="-285750">
              <a:buFont typeface="Arial,Sans-Serif"/>
              <a:buChar char="•"/>
            </a:pPr>
            <a:r>
              <a:rPr lang="en-US"/>
              <a:t>Had radiation therapy to the chest before 30 years of age.</a:t>
            </a:r>
          </a:p>
        </p:txBody>
      </p:sp>
      <p:sp>
        <p:nvSpPr>
          <p:cNvPr id="4" name="Slide Number Placeholder 3"/>
          <p:cNvSpPr>
            <a:spLocks noGrp="1"/>
          </p:cNvSpPr>
          <p:nvPr>
            <p:ph type="sldNum" sz="quarter" idx="5"/>
          </p:nvPr>
        </p:nvSpPr>
        <p:spPr/>
        <p:txBody>
          <a:bodyPr/>
          <a:lstStyle/>
          <a:p>
            <a:fld id="{8D0B04D8-D191-407C-91D5-BD8E3582D2D3}" type="slidenum">
              <a:t>15</a:t>
            </a:fld>
            <a:endParaRPr lang="en-US"/>
          </a:p>
        </p:txBody>
      </p:sp>
    </p:spTree>
    <p:extLst>
      <p:ext uri="{BB962C8B-B14F-4D97-AF65-F5344CB8AC3E}">
        <p14:creationId xmlns:p14="http://schemas.microsoft.com/office/powerpoint/2010/main" val="125682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Before deciding which, if any, of these may be right for her, a woman needs to talk with her doctor to understand what her risk is and how much any of these approaches might lower this risk.  </a:t>
            </a:r>
          </a:p>
          <a:p>
            <a:r>
              <a:rPr lang="en-US"/>
              <a:t> </a:t>
            </a:r>
          </a:p>
          <a:p>
            <a:r>
              <a:rPr lang="en-US"/>
              <a:t> </a:t>
            </a:r>
          </a:p>
          <a:p>
            <a:r>
              <a:rPr lang="en-US" b="1"/>
              <a:t>Genetic counseling and testing:</a:t>
            </a:r>
            <a:r>
              <a:rPr lang="en-US"/>
              <a:t> </a:t>
            </a:r>
          </a:p>
          <a:p>
            <a:r>
              <a:rPr lang="en-US"/>
              <a:t>If there are reasons to think you might have inherited a gene change that increases your risk of breast cancer (such having as a strong family history of breast cancer, or a family member with a known gene mutation), you might want to talk to your doctor about genetic counseling to see if you should be tested </a:t>
            </a:r>
          </a:p>
          <a:p>
            <a:r>
              <a:rPr lang="en-US"/>
              <a:t> </a:t>
            </a:r>
          </a:p>
          <a:p>
            <a:r>
              <a:rPr lang="en-US" b="1"/>
              <a:t>Close observation:</a:t>
            </a:r>
            <a:r>
              <a:rPr lang="en-US"/>
              <a:t> </a:t>
            </a:r>
          </a:p>
          <a:p>
            <a:r>
              <a:rPr lang="en-US"/>
              <a:t>For women at increased breast cancer risk who don’t want to take medicines or have surgery, some doctors might recommend </a:t>
            </a:r>
            <a:r>
              <a:rPr lang="en-US" b="1"/>
              <a:t>close observation</a:t>
            </a:r>
            <a:r>
              <a:rPr lang="en-US"/>
              <a:t>. This might include more frequent doctor visits, for breast exams and risk assessment, starting breast cancer screening at an earlier age, or possibly adding another screening test, such as breast MRI. </a:t>
            </a:r>
          </a:p>
          <a:p>
            <a:endParaRPr lang="en-US"/>
          </a:p>
          <a:p>
            <a:r>
              <a:rPr lang="en-US" b="1"/>
              <a:t>Medicines to lower breast cancer risk: </a:t>
            </a:r>
            <a:r>
              <a:rPr lang="en-US"/>
              <a:t> </a:t>
            </a:r>
          </a:p>
          <a:p>
            <a:r>
              <a:rPr lang="en-US"/>
              <a:t>Prescription medicines can be used to help lower breast cancer risk in certain women at increased risk of breast cancer. </a:t>
            </a:r>
          </a:p>
          <a:p>
            <a:pPr marL="285750" indent="-285750">
              <a:buFont typeface="Arial,Sans-Serif"/>
              <a:buChar char="•"/>
            </a:pPr>
            <a:r>
              <a:rPr lang="en-US" b="1"/>
              <a:t>Tamoxifen</a:t>
            </a:r>
            <a:r>
              <a:rPr lang="en-US"/>
              <a:t> is a drug that blocks some of the effects of estrogen on breast tissue. Tamoxifen might be an option even if you haven’t gone through menopause. </a:t>
            </a:r>
          </a:p>
          <a:p>
            <a:pPr marL="285750" indent="-285750">
              <a:buFont typeface="Arial,Sans-Serif"/>
              <a:buChar char="•"/>
            </a:pPr>
            <a:r>
              <a:rPr lang="en-US" b="1"/>
              <a:t>Raloxifene</a:t>
            </a:r>
            <a:r>
              <a:rPr lang="en-US"/>
              <a:t> also blocks the effect of estrogen on breast tissue. It’s only used for women who have gone through menopause.  </a:t>
            </a:r>
          </a:p>
          <a:p>
            <a:pPr marL="285750" indent="-285750">
              <a:buFont typeface="Arial,Sans-Serif"/>
              <a:buChar char="•"/>
            </a:pPr>
            <a:r>
              <a:rPr lang="en-US"/>
              <a:t>Other drugs, called </a:t>
            </a:r>
            <a:r>
              <a:rPr lang="en-US" b="1"/>
              <a:t>aromatase inhibitors</a:t>
            </a:r>
            <a:r>
              <a:rPr lang="en-US"/>
              <a:t>, might also be an option for women who have gone through menopause. </a:t>
            </a:r>
          </a:p>
          <a:p>
            <a:r>
              <a:rPr lang="en-US"/>
              <a:t> </a:t>
            </a:r>
          </a:p>
          <a:p>
            <a:r>
              <a:rPr lang="en-US" b="1"/>
              <a:t>Preventive surgery for women with very high breast cancer risk:</a:t>
            </a:r>
            <a:r>
              <a:rPr lang="en-US"/>
              <a:t> </a:t>
            </a:r>
          </a:p>
          <a:p>
            <a:r>
              <a:rPr lang="en-US"/>
              <a:t>For the few women who have a very high risk for breast cancer such as from </a:t>
            </a:r>
            <a:r>
              <a:rPr lang="en-US" i="1"/>
              <a:t>BRCA1</a:t>
            </a:r>
            <a:r>
              <a:rPr lang="en-US"/>
              <a:t> or </a:t>
            </a:r>
            <a:r>
              <a:rPr lang="en-US" i="1"/>
              <a:t>BRCA2</a:t>
            </a:r>
            <a:r>
              <a:rPr lang="en-US"/>
              <a:t> gene mutations, prophylactic surgery may be an option.  </a:t>
            </a:r>
          </a:p>
          <a:p>
            <a:pPr marL="285750" indent="-285750">
              <a:buFont typeface="Arial,Sans-Serif"/>
              <a:buChar char="•"/>
            </a:pPr>
            <a:r>
              <a:rPr lang="en-US" b="1"/>
              <a:t>Preventive (prophylactic) bilateral mastectomy: </a:t>
            </a:r>
            <a:r>
              <a:rPr lang="en-US"/>
              <a:t>removing both breasts </a:t>
            </a:r>
            <a:r>
              <a:rPr lang="en-US" u="sng"/>
              <a:t>before</a:t>
            </a:r>
            <a:r>
              <a:rPr lang="en-US"/>
              <a:t> cancer is diagnosed reduces the risk of breast cancer by 90% or more </a:t>
            </a:r>
          </a:p>
          <a:p>
            <a:pPr marL="285750" indent="-285750">
              <a:buFont typeface="Arial,Sans-Serif"/>
              <a:buChar char="•"/>
            </a:pPr>
            <a:r>
              <a:rPr lang="en-US" b="1"/>
              <a:t>Prophylactic oophorectomy (ovary removal): </a:t>
            </a:r>
            <a:r>
              <a:rPr lang="en-US"/>
              <a:t>Ovaries are the main source of estrogen in the body. </a:t>
            </a:r>
          </a:p>
          <a:p>
            <a:r>
              <a:rPr lang="en-US"/>
              <a:t>It is important to remember that not all women at very high risk will develop cancer.    </a:t>
            </a:r>
          </a:p>
        </p:txBody>
      </p:sp>
      <p:sp>
        <p:nvSpPr>
          <p:cNvPr id="4" name="Slide Number Placeholder 3"/>
          <p:cNvSpPr>
            <a:spLocks noGrp="1"/>
          </p:cNvSpPr>
          <p:nvPr>
            <p:ph type="sldNum" sz="quarter" idx="5"/>
          </p:nvPr>
        </p:nvSpPr>
        <p:spPr/>
        <p:txBody>
          <a:bodyPr/>
          <a:lstStyle/>
          <a:p>
            <a:fld id="{8D0B04D8-D191-407C-91D5-BD8E3582D2D3}" type="slidenum">
              <a:t>16</a:t>
            </a:fld>
            <a:endParaRPr lang="en-US"/>
          </a:p>
        </p:txBody>
      </p:sp>
    </p:spTree>
    <p:extLst>
      <p:ext uri="{BB962C8B-B14F-4D97-AF65-F5344CB8AC3E}">
        <p14:creationId xmlns:p14="http://schemas.microsoft.com/office/powerpoint/2010/main" val="22026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Now that we know what can put people at risk for breast cancer, let's see what signs and symptoms many of them experience. </a:t>
            </a:r>
          </a:p>
        </p:txBody>
      </p:sp>
      <p:sp>
        <p:nvSpPr>
          <p:cNvPr id="4" name="Slide Number Placeholder 3"/>
          <p:cNvSpPr>
            <a:spLocks noGrp="1"/>
          </p:cNvSpPr>
          <p:nvPr>
            <p:ph type="sldNum" sz="quarter" idx="5"/>
          </p:nvPr>
        </p:nvSpPr>
        <p:spPr/>
        <p:txBody>
          <a:bodyPr/>
          <a:lstStyle/>
          <a:p>
            <a:fld id="{8D0B04D8-D191-407C-91D5-BD8E3582D2D3}" type="slidenum">
              <a:t>17</a:t>
            </a:fld>
            <a:endParaRPr lang="en-US"/>
          </a:p>
        </p:txBody>
      </p:sp>
    </p:spTree>
    <p:extLst>
      <p:ext uri="{BB962C8B-B14F-4D97-AF65-F5344CB8AC3E}">
        <p14:creationId xmlns:p14="http://schemas.microsoft.com/office/powerpoint/2010/main" val="223453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Although regular clinical breast exam and breast self-exam are not recommended in the screening guidelines, all women should be familiar with how their breasts normally look and feel and report any changes to a health care provider right away.</a:t>
            </a:r>
          </a:p>
          <a:p>
            <a:endParaRPr lang="en-US"/>
          </a:p>
          <a:p>
            <a:r>
              <a:rPr lang="en-US"/>
              <a:t>Here are some signs and symptoms to look for in a self-exam.</a:t>
            </a:r>
          </a:p>
          <a:p>
            <a:endParaRPr lang="en-US"/>
          </a:p>
          <a:p>
            <a:r>
              <a:rPr lang="en-US" b="1"/>
              <a:t>New breast lump or mass: </a:t>
            </a:r>
            <a:r>
              <a:rPr lang="en-US"/>
              <a:t>This is the most common symptom of breast cancer. Lumps can be painless, tender, soft, round, and some can even be painful. Most breast lumps are not cancer, but is important to have any new breast mass, lump, or change checked by a health care professional </a:t>
            </a:r>
          </a:p>
          <a:p>
            <a:r>
              <a:rPr lang="en-US"/>
              <a:t> </a:t>
            </a:r>
          </a:p>
          <a:p>
            <a:r>
              <a:rPr lang="en-US" b="1"/>
              <a:t>Swelling: </a:t>
            </a:r>
            <a:r>
              <a:rPr lang="en-US"/>
              <a:t>Even if no lump is felt </a:t>
            </a:r>
          </a:p>
          <a:p>
            <a:r>
              <a:rPr lang="en-US"/>
              <a:t> </a:t>
            </a:r>
          </a:p>
          <a:p>
            <a:r>
              <a:rPr lang="en-US" b="1"/>
              <a:t>Skin dimpling: </a:t>
            </a:r>
            <a:r>
              <a:rPr lang="en-US"/>
              <a:t>Skin dimpling can sometimes look like an orange peel </a:t>
            </a:r>
          </a:p>
          <a:p>
            <a:r>
              <a:rPr lang="en-US"/>
              <a:t> </a:t>
            </a:r>
          </a:p>
          <a:p>
            <a:r>
              <a:rPr lang="en-US" b="1"/>
              <a:t>Swollen lymph nodes: </a:t>
            </a:r>
            <a:r>
              <a:rPr lang="en-US"/>
              <a:t>Sometimes a breast cancer can spready to lymph nodes under the arm or around the collar bone and cause a lump or swelling there, even before the original tumor in the breast is big enough to be felt. </a:t>
            </a:r>
          </a:p>
          <a:p>
            <a:r>
              <a:rPr lang="en-US"/>
              <a:t> </a:t>
            </a:r>
          </a:p>
          <a:p>
            <a:r>
              <a:rPr lang="en-US" b="1" u="sng"/>
              <a:t>Remember that knowing what to look for does not take the place of having regular mammograms and other screening tests</a:t>
            </a:r>
            <a:r>
              <a:rPr lang="en-US" b="1"/>
              <a:t>. </a:t>
            </a:r>
            <a:r>
              <a:rPr lang="en-US"/>
              <a:t>Next, we will discuss screening tests.</a:t>
            </a:r>
          </a:p>
        </p:txBody>
      </p:sp>
      <p:sp>
        <p:nvSpPr>
          <p:cNvPr id="4" name="Slide Number Placeholder 3"/>
          <p:cNvSpPr>
            <a:spLocks noGrp="1"/>
          </p:cNvSpPr>
          <p:nvPr>
            <p:ph type="sldNum" sz="quarter" idx="5"/>
          </p:nvPr>
        </p:nvSpPr>
        <p:spPr/>
        <p:txBody>
          <a:bodyPr/>
          <a:lstStyle/>
          <a:p>
            <a:fld id="{8D0B04D8-D191-407C-91D5-BD8E3582D2D3}" type="slidenum">
              <a:t>18</a:t>
            </a:fld>
            <a:endParaRPr lang="en-US"/>
          </a:p>
        </p:txBody>
      </p:sp>
    </p:spTree>
    <p:extLst>
      <p:ext uri="{BB962C8B-B14F-4D97-AF65-F5344CB8AC3E}">
        <p14:creationId xmlns:p14="http://schemas.microsoft.com/office/powerpoint/2010/main" val="164128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Screening tests can help find breast cancer early, before any symptoms appear. Finding breast cancer early gives you a better chance of successful treatment. </a:t>
            </a:r>
          </a:p>
          <a:p>
            <a:r>
              <a:rPr lang="en-US"/>
              <a:t> </a:t>
            </a:r>
          </a:p>
          <a:p>
            <a:pPr marL="171450" indent="-171450">
              <a:buFont typeface="Arial,Sans-Serif"/>
              <a:buChar char="•"/>
            </a:pPr>
            <a:r>
              <a:rPr lang="en-US"/>
              <a:t>Let’s take a closer look at ACS screening guidelines.</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19</a:t>
            </a:fld>
            <a:endParaRPr lang="en-US"/>
          </a:p>
        </p:txBody>
      </p:sp>
    </p:spTree>
    <p:extLst>
      <p:ext uri="{BB962C8B-B14F-4D97-AF65-F5344CB8AC3E}">
        <p14:creationId xmlns:p14="http://schemas.microsoft.com/office/powerpoint/2010/main" val="131695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pPr marL="171450" indent="-171450">
              <a:buFont typeface="Arial,Sans-Serif"/>
              <a:buChar char="•"/>
            </a:pPr>
            <a:r>
              <a:rPr lang="en-US"/>
              <a:t>In general, screening is testing to find cancer, or other diseases, in people who have no symptoms. Screening can help find breast cancers when they are small and have not spread – when they may be easier to treat.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20</a:t>
            </a:fld>
            <a:endParaRPr lang="en-US"/>
          </a:p>
        </p:txBody>
      </p:sp>
    </p:spTree>
    <p:extLst>
      <p:ext uri="{BB962C8B-B14F-4D97-AF65-F5344CB8AC3E}">
        <p14:creationId xmlns:p14="http://schemas.microsoft.com/office/powerpoint/2010/main" val="377476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pPr marL="171450" indent="-171450">
              <a:buFont typeface="Arial,Sans-Serif"/>
              <a:buChar char="•"/>
            </a:pPr>
            <a:r>
              <a:rPr lang="en-US"/>
              <a:t>This is a summary of what we’ll be talking about today.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3</a:t>
            </a:fld>
            <a:endParaRPr lang="en-US"/>
          </a:p>
        </p:txBody>
      </p:sp>
    </p:spTree>
    <p:extLst>
      <p:ext uri="{BB962C8B-B14F-4D97-AF65-F5344CB8AC3E}">
        <p14:creationId xmlns:p14="http://schemas.microsoft.com/office/powerpoint/2010/main" val="1161794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b="1"/>
              <a:t>Speaker notes:</a:t>
            </a:r>
            <a:endParaRPr lang="en-US"/>
          </a:p>
          <a:p>
            <a:endParaRPr lang="en-US"/>
          </a:p>
          <a:p>
            <a:pPr marL="285750" indent="-285750">
              <a:buFont typeface="Arial,Sans-Serif"/>
              <a:buChar char="•"/>
            </a:pPr>
            <a:r>
              <a:rPr lang="en-US"/>
              <a:t>Breast cancer screening is done with: </a:t>
            </a:r>
          </a:p>
          <a:p>
            <a:pPr marL="742950" lvl="1" indent="-285750">
              <a:buFont typeface="Arial,Sans-Serif"/>
              <a:buChar char="•"/>
            </a:pPr>
            <a:r>
              <a:rPr lang="en-US"/>
              <a:t>Mammograms </a:t>
            </a:r>
          </a:p>
          <a:p>
            <a:pPr lvl="1"/>
            <a:endParaRPr lang="en-US"/>
          </a:p>
          <a:p>
            <a:pPr marL="171450" indent="-171450">
              <a:buFont typeface="Arial,Sans-Serif"/>
              <a:buChar char="•"/>
            </a:pPr>
            <a:r>
              <a:rPr lang="en-US"/>
              <a:t>Although mammograms may be uncomfortable for a moment, squeezing is necessary to get a good, "readable" mammogram. The compression should only last a few seconds each time.  The entire procedure for a screening mammogram takes about 20 minutes. This procedure produces a picture of the breast tissue either on a large sheet of film or as a digital computer image that is read, or interpreted, by a radiologist (a doctor trained to interpret images from x-rays, ultrasound, MRI, and related tests).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21</a:t>
            </a:fld>
            <a:endParaRPr lang="en-US"/>
          </a:p>
        </p:txBody>
      </p:sp>
    </p:spTree>
    <p:extLst>
      <p:ext uri="{BB962C8B-B14F-4D97-AF65-F5344CB8AC3E}">
        <p14:creationId xmlns:p14="http://schemas.microsoft.com/office/powerpoint/2010/main" val="1718923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b="1"/>
              <a:t>Speaker notes:</a:t>
            </a:r>
            <a:endParaRPr lang="en-US"/>
          </a:p>
          <a:p>
            <a:endParaRPr lang="en-US"/>
          </a:p>
          <a:p>
            <a:r>
              <a:rPr lang="en-US"/>
              <a:t>In some cases, breast MRI may be used. </a:t>
            </a:r>
          </a:p>
          <a:p>
            <a:endParaRPr lang="en-US"/>
          </a:p>
          <a:p>
            <a:pPr marL="171450" indent="-171450">
              <a:buFont typeface="Arial,Sans-Serif"/>
              <a:buChar char="•"/>
            </a:pPr>
            <a:r>
              <a:rPr lang="en-US"/>
              <a:t>MRI is not generally recommended as a screening tool by itself, because although it is a sensitive test, it may still miss some cancers that mammograms would detect. </a:t>
            </a:r>
          </a:p>
          <a:p>
            <a:pPr marL="171450" indent="-171450">
              <a:buFont typeface="Arial,Sans-Serif"/>
              <a:buChar char="•"/>
            </a:pPr>
            <a:r>
              <a:rPr lang="en-US"/>
              <a:t>MRI is more expensive than mammography. Check with your insurance provider before getting an MRI. Most major insurance companies will likely pay for these screening tests if a woman can be shown to be at high risk (We will talk in a few minutes about which women are considered at high risk for breast cancer)</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22</a:t>
            </a:fld>
            <a:endParaRPr lang="en-US"/>
          </a:p>
        </p:txBody>
      </p:sp>
    </p:spTree>
    <p:extLst>
      <p:ext uri="{BB962C8B-B14F-4D97-AF65-F5344CB8AC3E}">
        <p14:creationId xmlns:p14="http://schemas.microsoft.com/office/powerpoint/2010/main" val="3078022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Let’s discuss the American Cancer Society’s screening recommendations for breast cancer.</a:t>
            </a:r>
          </a:p>
        </p:txBody>
      </p:sp>
      <p:sp>
        <p:nvSpPr>
          <p:cNvPr id="4" name="Slide Number Placeholder 3"/>
          <p:cNvSpPr>
            <a:spLocks noGrp="1"/>
          </p:cNvSpPr>
          <p:nvPr>
            <p:ph type="sldNum" sz="quarter" idx="5"/>
          </p:nvPr>
        </p:nvSpPr>
        <p:spPr/>
        <p:txBody>
          <a:bodyPr/>
          <a:lstStyle/>
          <a:p>
            <a:fld id="{8D0B04D8-D191-407C-91D5-BD8E3582D2D3}" type="slidenum">
              <a:t>23</a:t>
            </a:fld>
            <a:endParaRPr lang="en-US"/>
          </a:p>
        </p:txBody>
      </p:sp>
    </p:spTree>
    <p:extLst>
      <p:ext uri="{BB962C8B-B14F-4D97-AF65-F5344CB8AC3E}">
        <p14:creationId xmlns:p14="http://schemas.microsoft.com/office/powerpoint/2010/main" val="419675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For an average risk individual, ACS recommends the following:</a:t>
            </a:r>
          </a:p>
          <a:p>
            <a:endParaRPr lang="en-US"/>
          </a:p>
          <a:p>
            <a:pPr marL="171450" indent="-171450">
              <a:buFont typeface="Arial,Sans-Serif"/>
              <a:buChar char="•"/>
            </a:pPr>
            <a:r>
              <a:rPr lang="en-US" b="1"/>
              <a:t>Women between 40 and 44</a:t>
            </a:r>
            <a:r>
              <a:rPr lang="en-US"/>
              <a:t> have the option to start screening with a mammogram every year.</a:t>
            </a:r>
          </a:p>
          <a:p>
            <a:pPr marL="171450" indent="-171450">
              <a:buFont typeface="Arial,Sans-Serif"/>
              <a:buChar char="•"/>
            </a:pPr>
            <a:r>
              <a:rPr lang="en-US" b="1"/>
              <a:t>Women 45 to 54</a:t>
            </a:r>
            <a:r>
              <a:rPr lang="en-US"/>
              <a:t> should get mammograms every year.</a:t>
            </a:r>
          </a:p>
          <a:p>
            <a:pPr marL="171450" indent="-171450">
              <a:buFont typeface="Arial,Sans-Serif"/>
              <a:buChar char="•"/>
            </a:pPr>
            <a:r>
              <a:rPr lang="en-US" b="1"/>
              <a:t>Women 55 and older</a:t>
            </a:r>
            <a:r>
              <a:rPr lang="en-US"/>
              <a:t> can switch to a mammogram every other year, or they can choose to continue yearly mammograms. Screening should continue as long as a woman is in good health and is expected to live at least 10 more years.</a:t>
            </a:r>
          </a:p>
          <a:p>
            <a:pPr marL="171450" indent="-171450">
              <a:buFont typeface="Arial,Sans-Serif"/>
              <a:buChar char="•"/>
            </a:pPr>
            <a:r>
              <a:rPr lang="en-US" b="1"/>
              <a:t>All women</a:t>
            </a:r>
            <a:r>
              <a:rPr lang="en-US"/>
              <a:t> should understand what to expect when getting a mammogram for breast cancer screening – what the test can and cannot do.</a:t>
            </a:r>
          </a:p>
          <a:p>
            <a:pPr marL="171450" indent="-171450">
              <a:buFont typeface="Arial,Sans-Serif"/>
              <a:buChar char="•"/>
            </a:pPr>
            <a:r>
              <a:rPr lang="en-US"/>
              <a:t>Clinical breast exams are not recommended for breast cancer screening among average-risk women at any age. There is very little evidence that these tests help find breast cancer early when women also get screening mammograms. </a:t>
            </a:r>
          </a:p>
          <a:p>
            <a:pPr marL="171450" indent="-171450">
              <a:buFont typeface="Arial,Sans-Serif"/>
              <a:buChar char="•"/>
            </a:pPr>
            <a:r>
              <a:rPr lang="en-US"/>
              <a:t>Most often when breast cancer is detected because of symptoms (such as a lump), a woman discovers the symptom during usual activities such as bathing or dressing. Women should be familiar with how their breasts normally look and feel and should report any changes to a health care provider right away.</a:t>
            </a:r>
          </a:p>
          <a:p>
            <a:endParaRPr lang="en-US"/>
          </a:p>
          <a:p>
            <a:endParaRPr lang="en-US"/>
          </a:p>
          <a:p>
            <a:r>
              <a:rPr lang="en-US" b="1"/>
              <a:t>Women at high risk for breast cancer based on certain factors should get an MRI and a mammogram every year, typically starting at age 30. This includes women who:</a:t>
            </a:r>
            <a:r>
              <a:rPr lang="en-US"/>
              <a:t> </a:t>
            </a:r>
          </a:p>
          <a:p>
            <a:pPr marL="285750" indent="-285750">
              <a:buFont typeface="Arial,Sans-Serif"/>
              <a:buChar char="•"/>
            </a:pPr>
            <a:r>
              <a:rPr lang="en-US"/>
              <a:t>Have a lifetime risk of breast cancer of about 20% to 25% or more, according to risk assessment tools  </a:t>
            </a:r>
          </a:p>
          <a:p>
            <a:pPr marL="285750" indent="-285750">
              <a:buFont typeface="Arial,Sans-Serif"/>
              <a:buChar char="•"/>
            </a:pPr>
            <a:r>
              <a:rPr lang="en-US"/>
              <a:t>Have a known </a:t>
            </a:r>
            <a:r>
              <a:rPr lang="en-US" i="1">
                <a:hlinkClick r:id="rId3"/>
              </a:rPr>
              <a:t>BRCA1</a:t>
            </a:r>
            <a:r>
              <a:rPr lang="en-US">
                <a:hlinkClick r:id="rId3"/>
              </a:rPr>
              <a:t> or </a:t>
            </a:r>
            <a:r>
              <a:rPr lang="en-US" i="1">
                <a:hlinkClick r:id="rId3"/>
              </a:rPr>
              <a:t>BRCA2</a:t>
            </a:r>
            <a:r>
              <a:rPr lang="en-US">
                <a:hlinkClick r:id="rId3"/>
              </a:rPr>
              <a:t> gene mutation</a:t>
            </a:r>
            <a:r>
              <a:rPr lang="en-US"/>
              <a:t>  </a:t>
            </a:r>
          </a:p>
          <a:p>
            <a:pPr marL="285750" indent="-285750">
              <a:buFont typeface="Arial,Sans-Serif"/>
              <a:buChar char="•"/>
            </a:pPr>
            <a:r>
              <a:rPr lang="en-US"/>
              <a:t>Have a first-degree relative (parent, sibling, or child) with a </a:t>
            </a:r>
            <a:r>
              <a:rPr lang="en-US" i="1"/>
              <a:t>BRCA1</a:t>
            </a:r>
            <a:r>
              <a:rPr lang="en-US"/>
              <a:t> or </a:t>
            </a:r>
            <a:r>
              <a:rPr lang="en-US" i="1"/>
              <a:t>BRCA2</a:t>
            </a:r>
            <a:r>
              <a:rPr lang="en-US"/>
              <a:t> gene mutation, and have not had genetic testing themselves </a:t>
            </a:r>
          </a:p>
          <a:p>
            <a:pPr marL="285750" indent="-285750">
              <a:buFont typeface="Arial,Sans-Serif"/>
              <a:buChar char="•"/>
            </a:pPr>
            <a:r>
              <a:rPr lang="en-US"/>
              <a:t>Had radiation therapy to the chest prior to age 30 </a:t>
            </a:r>
          </a:p>
          <a:p>
            <a:pPr marL="285750" indent="-285750">
              <a:buFont typeface="Arial,Sans-Serif"/>
              <a:buChar char="•"/>
            </a:pPr>
            <a:r>
              <a:rPr lang="en-US"/>
              <a:t>Have Li-Fraumeni syndrome, Cowden syndrome, or </a:t>
            </a:r>
            <a:r>
              <a:rPr lang="en-US" err="1"/>
              <a:t>Bannayan</a:t>
            </a:r>
            <a:r>
              <a:rPr lang="en-US"/>
              <a:t>-Riley-Ruvalcaba syndrome, or have first-degree relatives with one of these syndromes</a:t>
            </a:r>
          </a:p>
          <a:p>
            <a:pPr marL="171450" indent="-171450">
              <a:buFont typeface="Arial,Sans-Serif"/>
              <a:buChar char="•"/>
            </a:pPr>
            <a:endParaRPr lang="en-US"/>
          </a:p>
          <a:p>
            <a:pPr marL="171450" indent="-171450">
              <a:buFont typeface="Arial,Sans-Serif"/>
              <a:buChar char="•"/>
            </a:pPr>
            <a:endParaRPr lang="en-US"/>
          </a:p>
          <a:p>
            <a:r>
              <a:rPr lang="en-US"/>
              <a:t>SOURCE: </a:t>
            </a:r>
            <a:r>
              <a:rPr lang="en-US">
                <a:hlinkClick r:id="rId4"/>
              </a:rPr>
              <a:t>https://www.cancer.org/cancer/breast-cancer/screening-tests-and-early-detection/american-cancer-society-recommendations-for-the-early-detection-of-breast-cancer.html</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24</a:t>
            </a:fld>
            <a:endParaRPr lang="en-US"/>
          </a:p>
        </p:txBody>
      </p:sp>
    </p:spTree>
    <p:extLst>
      <p:ext uri="{BB962C8B-B14F-4D97-AF65-F5344CB8AC3E}">
        <p14:creationId xmlns:p14="http://schemas.microsoft.com/office/powerpoint/2010/main" val="3893535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pPr marL="171450" indent="-171450">
              <a:buFont typeface="Arial,Sans-Serif"/>
              <a:buChar char="•"/>
            </a:pPr>
            <a:r>
              <a:rPr lang="en-US"/>
              <a:t>Thank you for your time and attention.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25</a:t>
            </a:fld>
            <a:endParaRPr lang="en-US"/>
          </a:p>
        </p:txBody>
      </p:sp>
    </p:spTree>
    <p:extLst>
      <p:ext uri="{BB962C8B-B14F-4D97-AF65-F5344CB8AC3E}">
        <p14:creationId xmlns:p14="http://schemas.microsoft.com/office/powerpoint/2010/main" val="49903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Breast cancers can start from different parts of the breast. Let’s get to know what these parts are and their function in the human body.</a:t>
            </a:r>
          </a:p>
        </p:txBody>
      </p:sp>
      <p:sp>
        <p:nvSpPr>
          <p:cNvPr id="4" name="Slide Number Placeholder 3"/>
          <p:cNvSpPr>
            <a:spLocks noGrp="1"/>
          </p:cNvSpPr>
          <p:nvPr>
            <p:ph type="sldNum" sz="quarter" idx="5"/>
          </p:nvPr>
        </p:nvSpPr>
        <p:spPr/>
        <p:txBody>
          <a:bodyPr/>
          <a:lstStyle/>
          <a:p>
            <a:fld id="{8D0B04D8-D191-407C-91D5-BD8E3582D2D3}" type="slidenum">
              <a:t>4</a:t>
            </a:fld>
            <a:endParaRPr lang="en-US"/>
          </a:p>
        </p:txBody>
      </p:sp>
    </p:spTree>
    <p:extLst>
      <p:ext uri="{BB962C8B-B14F-4D97-AF65-F5344CB8AC3E}">
        <p14:creationId xmlns:p14="http://schemas.microsoft.com/office/powerpoint/2010/main" val="42127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pPr marL="171450" indent="-171450">
              <a:buFont typeface="Arial,Sans-Serif"/>
              <a:buChar char="•"/>
            </a:pPr>
            <a:r>
              <a:rPr lang="en-US"/>
              <a:t>The breast is an organ that sits on top of the upper ribs and chest muscles. There is a left and right breast and each one has mainly glands, ducts, and fatty tissue. In women, the breast makes and delivers milk to feed newborns and infants. The amount of fatty tissue in the breast determines the size of each breast. </a:t>
            </a:r>
          </a:p>
          <a:p>
            <a:pPr marL="171450" indent="-171450">
              <a:buFont typeface="Arial,Sans-Serif"/>
              <a:buChar char="•"/>
            </a:pPr>
            <a:endParaRPr lang="en-US"/>
          </a:p>
          <a:p>
            <a:pPr marL="171450" indent="-171450">
              <a:buFont typeface="Arial,Sans-Serif"/>
              <a:buChar char="•"/>
            </a:pPr>
            <a:r>
              <a:rPr lang="en-US" b="1"/>
              <a:t>Ducts </a:t>
            </a:r>
            <a:r>
              <a:rPr lang="en-US"/>
              <a:t>are small canals that come out from the lobules and carry the milk to the nipple. This is the most common place for breast cancer to start.</a:t>
            </a:r>
          </a:p>
          <a:p>
            <a:pPr marL="171450" indent="-171450">
              <a:buFont typeface="Arial,Sans-Serif"/>
              <a:buChar char="•"/>
            </a:pPr>
            <a:r>
              <a:rPr lang="en-US" b="1"/>
              <a:t>Lobules </a:t>
            </a:r>
            <a:r>
              <a:rPr lang="en-US"/>
              <a:t>are the glands that make breast milk.</a:t>
            </a:r>
          </a:p>
          <a:p>
            <a:pPr marL="171450" indent="-171450">
              <a:buFont typeface="Arial,Sans-Serif"/>
              <a:buChar char="•"/>
            </a:pPr>
            <a:r>
              <a:rPr lang="en-US" b="1"/>
              <a:t>Stroma </a:t>
            </a:r>
            <a:r>
              <a:rPr lang="en-US"/>
              <a:t>or the </a:t>
            </a:r>
            <a:r>
              <a:rPr lang="en-US" b="1"/>
              <a:t>fat and connective tissue (stroma)</a:t>
            </a:r>
            <a:r>
              <a:rPr lang="en-US"/>
              <a:t> surround the ducts and lobules and help keep them in place. </a:t>
            </a:r>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5</a:t>
            </a:fld>
            <a:endParaRPr lang="en-US"/>
          </a:p>
        </p:txBody>
      </p:sp>
    </p:spTree>
    <p:extLst>
      <p:ext uri="{BB962C8B-B14F-4D97-AF65-F5344CB8AC3E}">
        <p14:creationId xmlns:p14="http://schemas.microsoft.com/office/powerpoint/2010/main" val="63483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r>
              <a:rPr lang="en-US"/>
              <a:t>Now that we know about breast tissue and what it does, let’s move into the common types of breast cancer.</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D0B04D8-D191-407C-91D5-BD8E3582D2D3}" type="slidenum">
              <a:t>6</a:t>
            </a:fld>
            <a:endParaRPr lang="en-US"/>
          </a:p>
        </p:txBody>
      </p:sp>
    </p:spTree>
    <p:extLst>
      <p:ext uri="{BB962C8B-B14F-4D97-AF65-F5344CB8AC3E}">
        <p14:creationId xmlns:p14="http://schemas.microsoft.com/office/powerpoint/2010/main" val="423679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r>
              <a:rPr lang="en-US"/>
              <a:t> </a:t>
            </a:r>
          </a:p>
          <a:p>
            <a:endParaRPr lang="en-US"/>
          </a:p>
          <a:p>
            <a:pPr marL="171450" indent="-171450">
              <a:buFont typeface="Arial,Sans-Serif"/>
              <a:buChar char="•"/>
            </a:pPr>
            <a:r>
              <a:rPr lang="en-US"/>
              <a:t>Cancer is out-of-control growth of abnormal cells in the breast that can </a:t>
            </a:r>
            <a:r>
              <a:rPr lang="en-US" u="sng"/>
              <a:t>invade</a:t>
            </a:r>
            <a:r>
              <a:rPr lang="en-US"/>
              <a:t> and </a:t>
            </a:r>
            <a:r>
              <a:rPr lang="en-US" u="sng"/>
              <a:t>damage</a:t>
            </a:r>
            <a:r>
              <a:rPr lang="en-US"/>
              <a:t> normal tissue. In the picture shown, you see that abnormal cells that are staying inside the duct. They have not yet invaded or damaged into surrounding tissue.</a:t>
            </a:r>
          </a:p>
          <a:p>
            <a:pPr marL="171450" indent="-171450">
              <a:buFont typeface="Arial,Sans-Serif"/>
              <a:buChar char="•"/>
            </a:pPr>
            <a:endParaRPr lang="en-US"/>
          </a:p>
          <a:p>
            <a:pPr marL="171450" indent="-171450">
              <a:buFont typeface="Arial,Sans-Serif"/>
              <a:buChar char="•"/>
            </a:pPr>
            <a:r>
              <a:rPr lang="en-US"/>
              <a:t>Most breast cancers start in the cells that line the ducts (</a:t>
            </a:r>
            <a:r>
              <a:rPr lang="en-US" b="1"/>
              <a:t>ductal cancers</a:t>
            </a:r>
            <a:r>
              <a:rPr lang="en-US"/>
              <a:t>). </a:t>
            </a:r>
          </a:p>
          <a:p>
            <a:pPr marL="171450" indent="-171450">
              <a:buFont typeface="Arial,Sans-Serif"/>
              <a:buChar char="•"/>
            </a:pPr>
            <a:endParaRPr lang="en-US"/>
          </a:p>
          <a:p>
            <a:pPr marL="171450" indent="-171450">
              <a:buFont typeface="Arial,Sans-Serif"/>
              <a:buChar char="•"/>
            </a:pPr>
            <a:r>
              <a:rPr lang="en-US" b="1"/>
              <a:t>Ductal carcinoma in situ (DCIS) </a:t>
            </a:r>
            <a:r>
              <a:rPr lang="en-US"/>
              <a:t>is a non-invasive or pre-invasive breast cancer. </a:t>
            </a:r>
            <a:r>
              <a:rPr lang="en-US" b="1"/>
              <a:t>Invasive or infiltrating</a:t>
            </a:r>
            <a:r>
              <a:rPr lang="en-US"/>
              <a:t> means that the cancer cells have grown out of the ducts or lobules and into the nearby breast tissue. Invasive cancers have the potential to spread out of the breast to lymph nodes and other organs.</a:t>
            </a:r>
          </a:p>
          <a:p>
            <a:pPr marL="171450" indent="-171450">
              <a:buFont typeface="Arial,Sans-Serif"/>
              <a:buChar char="•"/>
            </a:pPr>
            <a:endParaRPr lang="en-US"/>
          </a:p>
          <a:p>
            <a:r>
              <a:rPr lang="en-US" b="1"/>
              <a:t>About 1 in 5 new breast cancers will be DCIS. </a:t>
            </a:r>
            <a:r>
              <a:rPr lang="en-US"/>
              <a:t>Nearly all women with this early stage of breast cancer can be cured. DCIS is also called </a:t>
            </a:r>
            <a:r>
              <a:rPr lang="en-US" b="1"/>
              <a:t>intraductal carcinoma</a:t>
            </a:r>
            <a:r>
              <a:rPr lang="en-US"/>
              <a:t> or </a:t>
            </a:r>
            <a:r>
              <a:rPr lang="en-US" b="1"/>
              <a:t>stage 0 breast cancer</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7</a:t>
            </a:fld>
            <a:endParaRPr lang="en-US"/>
          </a:p>
        </p:txBody>
      </p:sp>
    </p:spTree>
    <p:extLst>
      <p:ext uri="{BB962C8B-B14F-4D97-AF65-F5344CB8AC3E}">
        <p14:creationId xmlns:p14="http://schemas.microsoft.com/office/powerpoint/2010/main" val="199256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pPr marL="285750" indent="-285750">
              <a:buFont typeface="Arial,Sans-Serif"/>
              <a:buChar char="•"/>
            </a:pPr>
            <a:r>
              <a:rPr lang="en-US"/>
              <a:t>Breast cancer can spread when the cancer cells get into the blood or lymph system and then are carried to other parts of the body.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8D0B04D8-D191-407C-91D5-BD8E3582D2D3}" type="slidenum">
              <a:t>8</a:t>
            </a:fld>
            <a:endParaRPr lang="en-US"/>
          </a:p>
        </p:txBody>
      </p:sp>
    </p:spTree>
    <p:extLst>
      <p:ext uri="{BB962C8B-B14F-4D97-AF65-F5344CB8AC3E}">
        <p14:creationId xmlns:p14="http://schemas.microsoft.com/office/powerpoint/2010/main" val="7286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p>
          <a:p>
            <a:pPr marL="285750" indent="-285750">
              <a:buFont typeface="Arial,Sans-Serif"/>
              <a:buChar char="•"/>
            </a:pPr>
            <a:r>
              <a:rPr lang="en-US"/>
              <a:t>Most breast cancers are invasive, but there are different types of invasive breast cancer. The two most common are </a:t>
            </a:r>
            <a:r>
              <a:rPr lang="en-US" b="1"/>
              <a:t>invasive ductal carcinoma</a:t>
            </a:r>
            <a:r>
              <a:rPr lang="en-US"/>
              <a:t> and </a:t>
            </a:r>
            <a:r>
              <a:rPr lang="en-US" b="1"/>
              <a:t>invasive lobular carcinoma</a:t>
            </a:r>
            <a:r>
              <a:rPr lang="en-US"/>
              <a:t>.</a:t>
            </a:r>
          </a:p>
          <a:p>
            <a:endParaRPr lang="en-US"/>
          </a:p>
          <a:p>
            <a:pPr marL="171450" indent="-171450">
              <a:buFont typeface="Arial,Sans-Serif"/>
              <a:buChar char="•"/>
            </a:pPr>
            <a:r>
              <a:rPr lang="en-US"/>
              <a:t>Invasive (or infiltrating) ductal carcinomas (IDC) starts in the cells that line a milk duct in the breast. From there, the cancer breaks through the wall of the duct, and grows into the nearby breast tissues. At this point, it may be able to spread (metastasize) to other parts of the body through the lymph system and bloodstream.</a:t>
            </a:r>
          </a:p>
          <a:p>
            <a:pPr marL="171450" indent="-171450">
              <a:buFont typeface="Arial,Sans-Serif"/>
              <a:buChar char="•"/>
            </a:pPr>
            <a:endParaRPr lang="en-US"/>
          </a:p>
          <a:p>
            <a:pPr marL="171450" indent="-171450">
              <a:buFont typeface="Arial,Sans-Serif"/>
              <a:buChar char="•"/>
            </a:pPr>
            <a:r>
              <a:rPr lang="en-US"/>
              <a:t>About 8 in 10 invasive breast cancers are IDC.</a:t>
            </a:r>
          </a:p>
        </p:txBody>
      </p:sp>
      <p:sp>
        <p:nvSpPr>
          <p:cNvPr id="4" name="Slide Number Placeholder 3"/>
          <p:cNvSpPr>
            <a:spLocks noGrp="1"/>
          </p:cNvSpPr>
          <p:nvPr>
            <p:ph type="sldNum" sz="quarter" idx="5"/>
          </p:nvPr>
        </p:nvSpPr>
        <p:spPr/>
        <p:txBody>
          <a:bodyPr/>
          <a:lstStyle/>
          <a:p>
            <a:fld id="{8D0B04D8-D191-407C-91D5-BD8E3582D2D3}" type="slidenum">
              <a:t>9</a:t>
            </a:fld>
            <a:endParaRPr lang="en-US"/>
          </a:p>
        </p:txBody>
      </p:sp>
    </p:spTree>
    <p:extLst>
      <p:ext uri="{BB962C8B-B14F-4D97-AF65-F5344CB8AC3E}">
        <p14:creationId xmlns:p14="http://schemas.microsoft.com/office/powerpoint/2010/main" val="47469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r>
              <a:rPr lang="en-US"/>
              <a:t> </a:t>
            </a:r>
          </a:p>
          <a:p>
            <a:endParaRPr lang="en-US"/>
          </a:p>
          <a:p>
            <a:pPr marL="171450" indent="-171450">
              <a:buFont typeface="Arial,Sans-Serif"/>
              <a:buChar char="•"/>
            </a:pPr>
            <a:r>
              <a:rPr lang="en-US"/>
              <a:t>Some breast cancers start in the glands that make breast milk (</a:t>
            </a:r>
            <a:r>
              <a:rPr lang="en-US" b="1"/>
              <a:t>lobular cancers</a:t>
            </a:r>
            <a:r>
              <a:rPr lang="en-US"/>
              <a:t>).</a:t>
            </a:r>
          </a:p>
          <a:p>
            <a:pPr marL="171450" indent="-171450">
              <a:buFont typeface="Arial,Sans-Serif"/>
              <a:buChar char="•"/>
            </a:pPr>
            <a:r>
              <a:rPr lang="en-US"/>
              <a:t>About 1 in 10 invasive breast cancers is an invasive lobular carcinoma (ILC).</a:t>
            </a:r>
          </a:p>
          <a:p>
            <a:pPr marL="171450" indent="-171450">
              <a:buFont typeface="Arial,Sans-Serif"/>
              <a:buChar char="•"/>
            </a:pPr>
            <a:r>
              <a:rPr lang="en-US"/>
              <a:t>Like IDC, it can spread (metastasize) to other parts of the body. Invasive lobular carcinoma may be harder to detect on physical exam and imaging, like mammograms, than IDC.</a:t>
            </a:r>
          </a:p>
        </p:txBody>
      </p:sp>
      <p:sp>
        <p:nvSpPr>
          <p:cNvPr id="4" name="Slide Number Placeholder 3"/>
          <p:cNvSpPr>
            <a:spLocks noGrp="1"/>
          </p:cNvSpPr>
          <p:nvPr>
            <p:ph type="sldNum" sz="quarter" idx="5"/>
          </p:nvPr>
        </p:nvSpPr>
        <p:spPr/>
        <p:txBody>
          <a:bodyPr/>
          <a:lstStyle/>
          <a:p>
            <a:fld id="{8D0B04D8-D191-407C-91D5-BD8E3582D2D3}" type="slidenum">
              <a:t>10</a:t>
            </a:fld>
            <a:endParaRPr lang="en-US"/>
          </a:p>
        </p:txBody>
      </p:sp>
    </p:spTree>
    <p:extLst>
      <p:ext uri="{BB962C8B-B14F-4D97-AF65-F5344CB8AC3E}">
        <p14:creationId xmlns:p14="http://schemas.microsoft.com/office/powerpoint/2010/main" val="281185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303A-CD67-ADBA-B9B3-A08A0A3335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A4CB03-DBEA-740F-020E-61BEA924D2FD}"/>
              </a:ext>
            </a:extLst>
          </p:cNvPr>
          <p:cNvSpPr>
            <a:spLocks noGrp="1"/>
          </p:cNvSpPr>
          <p:nvPr>
            <p:ph type="dt" sz="half" idx="10"/>
          </p:nvPr>
        </p:nvSpPr>
        <p:spPr/>
        <p:txBody>
          <a:bodyPr/>
          <a:lstStyle/>
          <a:p>
            <a:fld id="{CBB0E084-D004-403C-9BAB-895B578AFA9D}" type="datetimeFigureOut">
              <a:rPr lang="en-US" smtClean="0"/>
              <a:t>3/18/2024</a:t>
            </a:fld>
            <a:endParaRPr lang="en-US"/>
          </a:p>
        </p:txBody>
      </p:sp>
      <p:sp>
        <p:nvSpPr>
          <p:cNvPr id="4" name="Footer Placeholder 3">
            <a:extLst>
              <a:ext uri="{FF2B5EF4-FFF2-40B4-BE49-F238E27FC236}">
                <a16:creationId xmlns:a16="http://schemas.microsoft.com/office/drawing/2014/main" id="{B474C671-F53B-C432-879C-8E1611147B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27555E-16B4-B966-8A75-63E240B8579C}"/>
              </a:ext>
            </a:extLst>
          </p:cNvPr>
          <p:cNvSpPr>
            <a:spLocks noGrp="1"/>
          </p:cNvSpPr>
          <p:nvPr>
            <p:ph type="sldNum" sz="quarter" idx="12"/>
          </p:nvPr>
        </p:nvSpPr>
        <p:spPr/>
        <p:txBody>
          <a:bodyPr/>
          <a:lstStyle/>
          <a:p>
            <a:fld id="{3609DC24-BE77-45AD-9A92-40F7FAB13E2F}" type="slidenum">
              <a:rPr lang="en-US" smtClean="0"/>
              <a:t>‹#›</a:t>
            </a:fld>
            <a:endParaRPr lang="en-US"/>
          </a:p>
        </p:txBody>
      </p:sp>
    </p:spTree>
    <p:extLst>
      <p:ext uri="{BB962C8B-B14F-4D97-AF65-F5344CB8AC3E}">
        <p14:creationId xmlns:p14="http://schemas.microsoft.com/office/powerpoint/2010/main" val="27047624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4A7F8-4AB7-3A0C-2A93-85087E01490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608128-26FE-9022-1E10-55FEC38F531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C54B8-7ADE-DABA-8A82-30C51C20187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BB0E084-D004-403C-9BAB-895B578AFA9D}" type="datetimeFigureOut">
              <a:rPr lang="en-US" smtClean="0"/>
              <a:t>3/18/2024</a:t>
            </a:fld>
            <a:endParaRPr lang="en-US"/>
          </a:p>
        </p:txBody>
      </p:sp>
      <p:sp>
        <p:nvSpPr>
          <p:cNvPr id="5" name="Footer Placeholder 4">
            <a:extLst>
              <a:ext uri="{FF2B5EF4-FFF2-40B4-BE49-F238E27FC236}">
                <a16:creationId xmlns:a16="http://schemas.microsoft.com/office/drawing/2014/main" id="{EFF29C2E-BFB8-E959-4275-FF9037D359E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9DC30F-C4E9-DE2B-6E8F-71AE0F66B12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3609DC24-BE77-45AD-9A92-40F7FAB13E2F}" type="slidenum">
              <a:rPr lang="en-US" smtClean="0"/>
              <a:t>‹#›</a:t>
            </a:fld>
            <a:endParaRPr lang="en-US"/>
          </a:p>
        </p:txBody>
      </p:sp>
    </p:spTree>
    <p:extLst>
      <p:ext uri="{BB962C8B-B14F-4D97-AF65-F5344CB8AC3E}">
        <p14:creationId xmlns:p14="http://schemas.microsoft.com/office/powerpoint/2010/main" val="237203586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5B85EA-E3A8-1070-F9F7-165B272BDBE8}"/>
              </a:ext>
            </a:extLst>
          </p:cNvPr>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9000" b="1" i="0" u="none" strike="noStrike" kern="1200" cap="none" spc="0" normalizeH="0" baseline="0" noProof="0">
                <a:ln>
                  <a:noFill/>
                </a:ln>
                <a:solidFill>
                  <a:schemeClr val="bg1"/>
                </a:solidFill>
                <a:effectLst/>
                <a:uLnTx/>
                <a:uFillTx/>
                <a:latin typeface="Poppins"/>
                <a:ea typeface="+mj-ea"/>
                <a:cs typeface="Poppins"/>
              </a:rPr>
              <a:t>Understanding the Basics of Breast Cancer</a:t>
            </a:r>
            <a:endParaRPr kumimoji="0" lang="en-US" sz="9000" b="1" i="0" u="none" strike="noStrike" kern="1200" cap="none" spc="0" normalizeH="0" baseline="0" noProof="0">
              <a:ln>
                <a:noFill/>
              </a:ln>
              <a:solidFill>
                <a:schemeClr val="bg1"/>
              </a:solidFill>
              <a:effectLst/>
              <a:uLnTx/>
              <a:uFillTx/>
              <a:latin typeface="Poppins" pitchFamily="2" charset="77"/>
              <a:ea typeface="+mj-ea"/>
              <a:cs typeface="Poppins" pitchFamily="2" charset="77"/>
            </a:endParaRPr>
          </a:p>
        </p:txBody>
      </p:sp>
      <p:pic>
        <p:nvPicPr>
          <p:cNvPr id="3" name="Picture 2">
            <a:extLst>
              <a:ext uri="{FF2B5EF4-FFF2-40B4-BE49-F238E27FC236}">
                <a16:creationId xmlns:a16="http://schemas.microsoft.com/office/drawing/2014/main" id="{62F0F8F9-8790-7B0C-4417-6D62DE26929A}"/>
              </a:ext>
            </a:extLst>
          </p:cNvPr>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84498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B1F0B6-D5B4-1B08-70DB-40901BAC3DB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5E644A5-4BE2-6F38-9679-D8D456AE30FF}"/>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96915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9C28FC-D7D6-A708-6903-409F346632E5}"/>
              </a:ext>
            </a:extLst>
          </p:cNvPr>
          <p:cNvSpPr>
            <a:spLocks noGrp="1"/>
          </p:cNvSpPr>
          <p:nvPr>
            <p:ph type="title"/>
          </p:nvPr>
        </p:nvSpPr>
        <p:spPr/>
        <p:txBody>
          <a:bodyPr>
            <a:normAutofit fontScale="90000"/>
          </a:bodyPr>
          <a:lstStyle/>
          <a:p>
            <a:pPr marL="0" marR="0" lvl="0" indent="0" algn="l" defTabSz="914400" rtl="0" eaLnBrk="1" fontAlgn="auto" latinLnBrk="0" hangingPunct="1">
              <a:lnSpc>
                <a:spcPts val="11880"/>
              </a:lnSpc>
              <a:spcBef>
                <a:spcPts val="0"/>
              </a:spcBef>
              <a:spcAft>
                <a:spcPts val="0"/>
              </a:spcAft>
              <a:buClrTx/>
              <a:buSzTx/>
              <a:buFontTx/>
              <a:buNone/>
              <a:tabLst/>
              <a:defRPr/>
            </a:pPr>
            <a:r>
              <a:rPr kumimoji="0" lang="en-US" sz="9900" b="0" i="0" u="none" strike="noStrike" kern="1200" cap="none" spc="0" normalizeH="0" baseline="0" noProof="0">
                <a:ln>
                  <a:noFill/>
                </a:ln>
                <a:solidFill>
                  <a:srgbClr val="FFFFFF"/>
                </a:solidFill>
                <a:effectLst/>
                <a:uLnTx/>
                <a:uFillTx/>
                <a:latin typeface="Poppins 2"/>
                <a:ea typeface="+mn-ea"/>
                <a:cs typeface="+mn-cs"/>
              </a:rPr>
              <a:t>What puts someone at risk for breast cancer?</a:t>
            </a:r>
          </a:p>
        </p:txBody>
      </p:sp>
      <p:pic>
        <p:nvPicPr>
          <p:cNvPr id="3" name="Picture 2">
            <a:extLst>
              <a:ext uri="{FF2B5EF4-FFF2-40B4-BE49-F238E27FC236}">
                <a16:creationId xmlns:a16="http://schemas.microsoft.com/office/drawing/2014/main" id="{DDF0A227-D1BF-67D4-4FD1-543752433B2F}"/>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96172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CD3D7F-6673-3F95-AC09-76ED13AC3DA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FE1F307-932C-A64A-2687-6C35F499B651}"/>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31410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AD259C-A6F5-0BA0-06DC-76419D1DD68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88ECA-3C8B-30C9-6349-F3AF24620248}"/>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411409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1AC4A3-DA23-1E9B-227D-7714A870227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AA6F998-5448-E173-0D7E-2536461F9FBD}"/>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77416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DDBE2C-F9D9-F4AC-F915-2667923EA10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D65957F-BFA8-AAD8-3C2D-7F90019BEDE8}"/>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54140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44F71D-FB2B-34EE-EB74-DD27195E5BA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DDA6996-C63D-82C0-757F-C04C0B4694F6}"/>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19020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21176D-02F8-2EFE-E877-0C3D34172A38}"/>
              </a:ext>
            </a:extLst>
          </p:cNvPr>
          <p:cNvSpPr>
            <a:spLocks noGrp="1"/>
          </p:cNvSpPr>
          <p:nvPr>
            <p:ph type="title"/>
          </p:nvPr>
        </p:nvSpPr>
        <p:spPr/>
        <p:txBody>
          <a:bodyPr>
            <a:normAutofit fontScale="90000"/>
          </a:bodyPr>
          <a:lstStyle/>
          <a:p>
            <a:pPr marL="0" marR="0" lvl="0" indent="0" algn="l" defTabSz="914400" rtl="0" eaLnBrk="1" fontAlgn="auto" latinLnBrk="0" hangingPunct="1">
              <a:lnSpc>
                <a:spcPts val="11880"/>
              </a:lnSpc>
              <a:spcBef>
                <a:spcPts val="0"/>
              </a:spcBef>
              <a:spcAft>
                <a:spcPts val="0"/>
              </a:spcAft>
              <a:buClrTx/>
              <a:buSzTx/>
              <a:buFontTx/>
              <a:buNone/>
              <a:tabLst/>
              <a:defRPr/>
            </a:pPr>
            <a:r>
              <a:rPr kumimoji="0" lang="en-US" sz="9900" b="0" i="0" u="none" strike="noStrike" kern="1200" cap="none" spc="0" normalizeH="0" baseline="0" noProof="0">
                <a:ln>
                  <a:noFill/>
                </a:ln>
                <a:solidFill>
                  <a:srgbClr val="FFFFFF"/>
                </a:solidFill>
                <a:effectLst/>
                <a:uLnTx/>
                <a:uFillTx/>
                <a:latin typeface="Poppins 2"/>
                <a:ea typeface="+mn-ea"/>
                <a:cs typeface="+mn-cs"/>
              </a:rPr>
              <a:t>What are the signs and symptoms of breast cancer?</a:t>
            </a:r>
          </a:p>
        </p:txBody>
      </p:sp>
      <p:pic>
        <p:nvPicPr>
          <p:cNvPr id="3" name="Picture 2">
            <a:extLst>
              <a:ext uri="{FF2B5EF4-FFF2-40B4-BE49-F238E27FC236}">
                <a16:creationId xmlns:a16="http://schemas.microsoft.com/office/drawing/2014/main" id="{AEF13FA5-CC08-F797-A269-5F246CF20152}"/>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61559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5D90C8-2979-456C-E7B5-D66EEE6ADBB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10DBD9C-0965-6A4A-F107-CE07332C63C6}"/>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71390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140B4F-6230-910E-658C-8FBEF85CBEB6}"/>
              </a:ext>
            </a:extLst>
          </p:cNvPr>
          <p:cNvSpPr>
            <a:spLocks noGrp="1"/>
          </p:cNvSpPr>
          <p:nvPr>
            <p:ph type="title"/>
          </p:nvPr>
        </p:nvSpPr>
        <p:spPr/>
        <p:txBody>
          <a:bodyPr/>
          <a:lstStyle/>
          <a:p>
            <a:pPr marL="0" marR="0" lvl="0" indent="0" algn="l" defTabSz="914400" rtl="0" eaLnBrk="1" fontAlgn="auto" latinLnBrk="0" hangingPunct="1">
              <a:lnSpc>
                <a:spcPts val="11880"/>
              </a:lnSpc>
              <a:spcBef>
                <a:spcPts val="0"/>
              </a:spcBef>
              <a:spcAft>
                <a:spcPts val="0"/>
              </a:spcAft>
              <a:buClrTx/>
              <a:buSzTx/>
              <a:buFontTx/>
              <a:buNone/>
              <a:tabLst/>
              <a:defRPr/>
            </a:pPr>
            <a:r>
              <a:rPr kumimoji="0" lang="en-US" sz="9900" b="0" i="0" u="none" strike="noStrike" kern="1200" cap="none" spc="0" normalizeH="0" baseline="0" noProof="0">
                <a:ln>
                  <a:noFill/>
                </a:ln>
                <a:solidFill>
                  <a:srgbClr val="FFFFFF"/>
                </a:solidFill>
                <a:effectLst/>
                <a:uLnTx/>
                <a:uFillTx/>
                <a:latin typeface="Poppins 2"/>
                <a:ea typeface="+mn-ea"/>
                <a:cs typeface="+mn-cs"/>
              </a:rPr>
              <a:t>Detecting breast cancer early</a:t>
            </a:r>
          </a:p>
        </p:txBody>
      </p:sp>
      <p:pic>
        <p:nvPicPr>
          <p:cNvPr id="3" name="Picture 2">
            <a:extLst>
              <a:ext uri="{FF2B5EF4-FFF2-40B4-BE49-F238E27FC236}">
                <a16:creationId xmlns:a16="http://schemas.microsoft.com/office/drawing/2014/main" id="{51E6322A-21C8-365A-0FD4-1A2C4230511B}"/>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44008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83D546-8004-EDCB-9143-B70398A86C2C}"/>
              </a:ext>
            </a:extLst>
          </p:cNvPr>
          <p:cNvSpPr>
            <a:spLocks noGrp="1"/>
          </p:cNvSpPr>
          <p:nvPr>
            <p:ph type="title"/>
          </p:nvPr>
        </p:nvSpPr>
        <p:spPr/>
        <p:txBody>
          <a:bodyPr/>
          <a:lstStyle/>
          <a:p>
            <a:r>
              <a:rPr lang="en-US"/>
              <a:t>Breast cancer statistics</a:t>
            </a:r>
          </a:p>
        </p:txBody>
      </p:sp>
      <p:pic>
        <p:nvPicPr>
          <p:cNvPr id="3" name="Picture 2">
            <a:extLst>
              <a:ext uri="{FF2B5EF4-FFF2-40B4-BE49-F238E27FC236}">
                <a16:creationId xmlns:a16="http://schemas.microsoft.com/office/drawing/2014/main" id="{A898AE68-AB22-62DA-70B9-1467A35D67D3}"/>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748712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EB927D-9FCE-181F-3D8E-64AA893F04FB}"/>
              </a:ext>
            </a:extLst>
          </p:cNvPr>
          <p:cNvSpPr>
            <a:spLocks noGrp="1"/>
          </p:cNvSpPr>
          <p:nvPr>
            <p:ph type="title"/>
          </p:nvPr>
        </p:nvSpPr>
        <p:spPr/>
        <p:txBody>
          <a:bodyPr/>
          <a:lstStyle/>
          <a:p>
            <a:pPr algn="l"/>
            <a:r>
              <a:rPr lang="en-US" sz="6000" b="1">
                <a:solidFill>
                  <a:srgbClr val="2746F8"/>
                </a:solidFill>
                <a:latin typeface="Poppins" panose="00000500000000000000" pitchFamily="2" charset="0"/>
                <a:cs typeface="Poppins" panose="00000500000000000000" pitchFamily="2" charset="0"/>
              </a:rPr>
              <a:t>What is breast cancer screening?</a:t>
            </a:r>
          </a:p>
        </p:txBody>
      </p:sp>
      <p:pic>
        <p:nvPicPr>
          <p:cNvPr id="3" name="Picture 2">
            <a:extLst>
              <a:ext uri="{FF2B5EF4-FFF2-40B4-BE49-F238E27FC236}">
                <a16:creationId xmlns:a16="http://schemas.microsoft.com/office/drawing/2014/main" id="{9416731C-54C9-1C84-3EA5-450E40F84AEF}"/>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756867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0E3034-B23E-F5F2-BA8D-C36AA55BE61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9BEB93C-8C35-07D0-FA45-C14711D332A4}"/>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248834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EC2E79-03A7-E9D2-C087-7B8F859B405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1AF841E-57E4-E3A9-E6DC-C1C296F781A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46984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542E12-5FAB-3545-9040-79BCC019B733}"/>
              </a:ext>
            </a:extLst>
          </p:cNvPr>
          <p:cNvSpPr>
            <a:spLocks noGrp="1"/>
          </p:cNvSpPr>
          <p:nvPr>
            <p:ph type="title"/>
          </p:nvPr>
        </p:nvSpPr>
        <p:spPr/>
        <p:txBody>
          <a:bodyPr/>
          <a:lstStyle/>
          <a:p>
            <a:r>
              <a:rPr lang="en-US"/>
              <a:t>Breast cancer screening recommendations</a:t>
            </a:r>
          </a:p>
        </p:txBody>
      </p:sp>
      <p:pic>
        <p:nvPicPr>
          <p:cNvPr id="3" name="Picture 2">
            <a:extLst>
              <a:ext uri="{FF2B5EF4-FFF2-40B4-BE49-F238E27FC236}">
                <a16:creationId xmlns:a16="http://schemas.microsoft.com/office/drawing/2014/main" id="{5F80C0C5-8801-2CD9-75FF-9A79F9B03D1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924557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6DD6B1-4CA0-EE88-EE96-0B82F9CE8AD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A3D1E4B-E94F-1DF3-ADB9-2790592540AD}"/>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71190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E7F9FB-E839-CF0F-AF1F-50A4F07E1028}"/>
              </a:ext>
            </a:extLst>
          </p:cNvPr>
          <p:cNvSpPr>
            <a:spLocks noGrp="1"/>
          </p:cNvSpPr>
          <p:nvPr>
            <p:ph type="title"/>
          </p:nvPr>
        </p:nvSpPr>
        <p:spPr/>
        <p:txBody>
          <a:bodyPr>
            <a:normAutofit fontScale="90000"/>
          </a:bodyPr>
          <a:lstStyle/>
          <a:p>
            <a:pPr algn="r">
              <a:lnSpc>
                <a:spcPct val="100000"/>
              </a:lnSpc>
            </a:pPr>
            <a:r>
              <a:rPr lang="en-US" sz="3200" b="1">
                <a:solidFill>
                  <a:srgbClr val="2746F8"/>
                </a:solidFill>
                <a:latin typeface="Poppins" pitchFamily="2" charset="77"/>
                <a:cs typeface="Poppins" pitchFamily="2" charset="77"/>
              </a:rPr>
              <a:t>You can get more information on </a:t>
            </a:r>
            <a:br>
              <a:rPr lang="en-US" sz="3200" b="1">
                <a:solidFill>
                  <a:srgbClr val="2746F8"/>
                </a:solidFill>
                <a:latin typeface="Poppins" pitchFamily="2" charset="77"/>
                <a:cs typeface="Poppins" pitchFamily="2" charset="77"/>
              </a:rPr>
            </a:br>
            <a:r>
              <a:rPr lang="en-US" sz="3200" b="1">
                <a:solidFill>
                  <a:srgbClr val="2746F8"/>
                </a:solidFill>
                <a:latin typeface="Poppins" pitchFamily="2" charset="77"/>
                <a:cs typeface="Poppins" pitchFamily="2" charset="77"/>
              </a:rPr>
              <a:t>breast cancer and breast cancer screening on our website, cancer.org, or call 1-800-227-2345 </a:t>
            </a:r>
            <a:br>
              <a:rPr lang="en-US" sz="3200" b="1">
                <a:solidFill>
                  <a:srgbClr val="2746F8"/>
                </a:solidFill>
                <a:latin typeface="Poppins" pitchFamily="2" charset="77"/>
                <a:cs typeface="Poppins" pitchFamily="2" charset="77"/>
              </a:rPr>
            </a:br>
            <a:r>
              <a:rPr lang="en-US" sz="3200" b="1">
                <a:solidFill>
                  <a:srgbClr val="2746F8"/>
                </a:solidFill>
                <a:latin typeface="Poppins" pitchFamily="2" charset="77"/>
                <a:cs typeface="Poppins" pitchFamily="2" charset="77"/>
              </a:rPr>
              <a:t>and talk with one of our </a:t>
            </a:r>
            <a:br>
              <a:rPr lang="en-US" sz="3200" b="1">
                <a:solidFill>
                  <a:srgbClr val="2746F8"/>
                </a:solidFill>
                <a:latin typeface="Poppins" pitchFamily="2" charset="77"/>
                <a:cs typeface="Poppins" pitchFamily="2" charset="77"/>
              </a:rPr>
            </a:br>
            <a:r>
              <a:rPr lang="en-US" sz="3200" b="1">
                <a:solidFill>
                  <a:srgbClr val="2746F8"/>
                </a:solidFill>
                <a:latin typeface="Poppins" pitchFamily="2" charset="77"/>
                <a:cs typeface="Poppins" pitchFamily="2" charset="77"/>
              </a:rPr>
              <a:t>Cancer Information Specialists.</a:t>
            </a:r>
          </a:p>
        </p:txBody>
      </p:sp>
      <p:pic>
        <p:nvPicPr>
          <p:cNvPr id="3" name="Picture 2">
            <a:extLst>
              <a:ext uri="{FF2B5EF4-FFF2-40B4-BE49-F238E27FC236}">
                <a16:creationId xmlns:a16="http://schemas.microsoft.com/office/drawing/2014/main" id="{182B2A2A-FCE5-54A7-4D0D-6FD8ADAA0D1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805941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A4C1F6-2CA3-113C-9091-D5E524823276}"/>
              </a:ext>
            </a:extLst>
          </p:cNvPr>
          <p:cNvSpPr>
            <a:spLocks noGrp="1"/>
          </p:cNvSpPr>
          <p:nvPr>
            <p:ph type="title"/>
          </p:nvPr>
        </p:nvSpPr>
        <p:spPr/>
        <p:txBody>
          <a:bodyPr/>
          <a:lstStyle/>
          <a:p>
            <a:r>
              <a:rPr lang="en-US"/>
              <a:t>Final slide, end or presentation</a:t>
            </a:r>
          </a:p>
        </p:txBody>
      </p:sp>
      <p:pic>
        <p:nvPicPr>
          <p:cNvPr id="3" name="Picture 2">
            <a:extLst>
              <a:ext uri="{FF2B5EF4-FFF2-40B4-BE49-F238E27FC236}">
                <a16:creationId xmlns:a16="http://schemas.microsoft.com/office/drawing/2014/main" id="{7F18A5F0-3549-B0E0-3CC9-2E385520BAC7}"/>
              </a:ext>
            </a:extLst>
          </p:cNvPr>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27301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2C48BC-F3C1-F642-B74F-F16160183E1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734727D-1DCF-B21F-1F8B-731B9A4CFAA8}"/>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14901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40190C-B4BD-91C8-A379-43B21BF0B3E3}"/>
              </a:ext>
            </a:extLst>
          </p:cNvPr>
          <p:cNvSpPr>
            <a:spLocks noGrp="1"/>
          </p:cNvSpPr>
          <p:nvPr>
            <p:ph type="title"/>
          </p:nvPr>
        </p:nvSpPr>
        <p:spPr/>
        <p:txBody>
          <a:bodyPr/>
          <a:lstStyle/>
          <a:p>
            <a:pPr marL="0" marR="0" lvl="0" indent="0" algn="l" defTabSz="914400" rtl="0" eaLnBrk="1" fontAlgn="auto" latinLnBrk="0" hangingPunct="1">
              <a:lnSpc>
                <a:spcPts val="11880"/>
              </a:lnSpc>
              <a:spcBef>
                <a:spcPts val="0"/>
              </a:spcBef>
              <a:spcAft>
                <a:spcPts val="0"/>
              </a:spcAft>
              <a:buClrTx/>
              <a:buSzTx/>
              <a:buFontTx/>
              <a:buNone/>
              <a:tabLst/>
              <a:defRPr/>
            </a:pPr>
            <a:r>
              <a:rPr kumimoji="0" lang="en-US" sz="9900" b="0" i="0" u="none" strike="noStrike" kern="1200" cap="none" spc="0" normalizeH="0" baseline="0" noProof="0">
                <a:ln>
                  <a:noFill/>
                </a:ln>
                <a:solidFill>
                  <a:srgbClr val="FFFFFF"/>
                </a:solidFill>
                <a:effectLst/>
                <a:uLnTx/>
                <a:uFillTx/>
                <a:latin typeface="Poppins 2"/>
                <a:ea typeface="+mn-ea"/>
                <a:cs typeface="+mn-cs"/>
              </a:rPr>
              <a:t>Parts of the Breast Tissue</a:t>
            </a:r>
          </a:p>
        </p:txBody>
      </p:sp>
      <p:pic>
        <p:nvPicPr>
          <p:cNvPr id="3" name="Picture 2">
            <a:extLst>
              <a:ext uri="{FF2B5EF4-FFF2-40B4-BE49-F238E27FC236}">
                <a16:creationId xmlns:a16="http://schemas.microsoft.com/office/drawing/2014/main" id="{47D48704-AFDB-C8EC-733D-EB5BC059982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83957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60EAE8-9AC3-9C1C-C41A-95528F2B971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9FF1547-C720-FEB4-469F-58FE79A8051D}"/>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48320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E6B31B-7ED1-0E4D-AF8A-BE947F3ED84B}"/>
              </a:ext>
            </a:extLst>
          </p:cNvPr>
          <p:cNvSpPr>
            <a:spLocks noGrp="1"/>
          </p:cNvSpPr>
          <p:nvPr>
            <p:ph type="title"/>
          </p:nvPr>
        </p:nvSpPr>
        <p:spPr/>
        <p:txBody>
          <a:bodyPr>
            <a:normAutofit fontScale="90000"/>
          </a:bodyPr>
          <a:lstStyle/>
          <a:p>
            <a:pPr marL="0" marR="0" lvl="0" indent="0" algn="l" defTabSz="914400" rtl="0" eaLnBrk="1" fontAlgn="auto" latinLnBrk="0" hangingPunct="1">
              <a:lnSpc>
                <a:spcPts val="11880"/>
              </a:lnSpc>
              <a:spcBef>
                <a:spcPts val="0"/>
              </a:spcBef>
              <a:spcAft>
                <a:spcPts val="0"/>
              </a:spcAft>
              <a:buClrTx/>
              <a:buSzTx/>
              <a:buFontTx/>
              <a:buNone/>
              <a:tabLst/>
              <a:defRPr/>
            </a:pPr>
            <a:r>
              <a:rPr kumimoji="0" lang="en-US" sz="9900" b="0" i="0" u="none" strike="noStrike" kern="1200" cap="none" spc="0" normalizeH="0" baseline="0" noProof="0">
                <a:ln>
                  <a:noFill/>
                </a:ln>
                <a:solidFill>
                  <a:srgbClr val="FFFFFF"/>
                </a:solidFill>
                <a:effectLst/>
                <a:uLnTx/>
                <a:uFillTx/>
                <a:latin typeface="Poppins 2"/>
                <a:ea typeface="+mn-ea"/>
                <a:cs typeface="+mn-cs"/>
              </a:rPr>
              <a:t>Common types of breast cancer</a:t>
            </a:r>
          </a:p>
        </p:txBody>
      </p:sp>
      <p:pic>
        <p:nvPicPr>
          <p:cNvPr id="3" name="Picture 2">
            <a:extLst>
              <a:ext uri="{FF2B5EF4-FFF2-40B4-BE49-F238E27FC236}">
                <a16:creationId xmlns:a16="http://schemas.microsoft.com/office/drawing/2014/main" id="{9D802298-1C31-FC5D-1247-D264D37DD606}"/>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21874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9150DF-BF8B-70D9-C6F9-B330A6AEAAC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2A785AF-D25F-6816-1DC4-78F159D013D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93167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05F125-CC48-BCBB-0963-98FB8D4DEED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CC78E08-1EC8-2DB7-DA5A-861BADCB19FE}"/>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76768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925B7D-73E7-FCE3-4EE2-06922445222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ED625D5-13A3-9D6D-D9BB-5E85100982FB}"/>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06528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2" ma:contentTypeDescription="Create a new document." ma:contentTypeScope="" ma:versionID="95002cb7cae1dfbde47354aead0c6c6f">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ed46921b5b203f0fd7a35390d5997578"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BC017-A02A-4863-9337-A46780E90A65}">
  <ds:schemaRef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e129a00c-9292-4451-9308-ea75f7972fd5"/>
    <ds:schemaRef ds:uri="http://purl.org/dc/dcmitype/"/>
    <ds:schemaRef ds:uri="http://schemas.openxmlformats.org/package/2006/metadata/core-properties"/>
    <ds:schemaRef ds:uri="http://schemas.microsoft.com/office/2006/metadata/properties"/>
    <ds:schemaRef ds:uri="11ef61ff-1dc9-4ca7-b845-84ac7e98c186"/>
  </ds:schemaRefs>
</ds:datastoreItem>
</file>

<file path=customXml/itemProps2.xml><?xml version="1.0" encoding="utf-8"?>
<ds:datastoreItem xmlns:ds="http://schemas.openxmlformats.org/officeDocument/2006/customXml" ds:itemID="{357A5A9B-139C-4C24-BC9B-8236FFFD1129}">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BFDFDB-67F9-4420-8528-DEFA2825BD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3156</Words>
  <Application>Microsoft Office PowerPoint</Application>
  <PresentationFormat>Custom</PresentationFormat>
  <Paragraphs>236</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Arial,Sans-Serif</vt:lpstr>
      <vt:lpstr>Calibri</vt:lpstr>
      <vt:lpstr>Calibri Light</vt:lpstr>
      <vt:lpstr>Poppins</vt:lpstr>
      <vt:lpstr>Poppins 2</vt:lpstr>
      <vt:lpstr>Office Theme</vt:lpstr>
      <vt:lpstr>Understanding the Basics of Breast Cancer</vt:lpstr>
      <vt:lpstr>Breast cancer statistics</vt:lpstr>
      <vt:lpstr>PowerPoint Presentation</vt:lpstr>
      <vt:lpstr>Parts of the Breast Tissue</vt:lpstr>
      <vt:lpstr>PowerPoint Presentation</vt:lpstr>
      <vt:lpstr>Common types of breast cancer</vt:lpstr>
      <vt:lpstr>PowerPoint Presentation</vt:lpstr>
      <vt:lpstr>PowerPoint Presentation</vt:lpstr>
      <vt:lpstr>PowerPoint Presentation</vt:lpstr>
      <vt:lpstr>PowerPoint Presentation</vt:lpstr>
      <vt:lpstr>What puts someone at risk for breast cancer?</vt:lpstr>
      <vt:lpstr>PowerPoint Presentation</vt:lpstr>
      <vt:lpstr>PowerPoint Presentation</vt:lpstr>
      <vt:lpstr>PowerPoint Presentation</vt:lpstr>
      <vt:lpstr>PowerPoint Presentation</vt:lpstr>
      <vt:lpstr>PowerPoint Presentation</vt:lpstr>
      <vt:lpstr>What are the signs and symptoms of breast cancer?</vt:lpstr>
      <vt:lpstr>PowerPoint Presentation</vt:lpstr>
      <vt:lpstr>Detecting breast cancer early</vt:lpstr>
      <vt:lpstr>What is breast cancer screening?</vt:lpstr>
      <vt:lpstr>PowerPoint Presentation</vt:lpstr>
      <vt:lpstr>PowerPoint Presentation</vt:lpstr>
      <vt:lpstr>Breast cancer screening recommendations</vt:lpstr>
      <vt:lpstr>PowerPoint Presentation</vt:lpstr>
      <vt:lpstr>You can get more information on  breast cancer and breast cancer screening on our website, cancer.org, or call 1-800-227-2345  and talk with one of our  Cancer Information Specialists.</vt:lpstr>
      <vt:lpstr>Final slide, end or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Basics of Breast Cancer - Presentation</dc:title>
  <dc:creator>Danielle Petri</dc:creator>
  <cp:lastModifiedBy>Talia Henkle</cp:lastModifiedBy>
  <cp:revision>1</cp:revision>
  <dcterms:created xsi:type="dcterms:W3CDTF">2024-02-23T13:56:27Z</dcterms:created>
  <dcterms:modified xsi:type="dcterms:W3CDTF">2024-03-18T15:35:18Z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